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338" r:id="rId2"/>
    <p:sldId id="303" r:id="rId3"/>
    <p:sldId id="302" r:id="rId4"/>
    <p:sldId id="312" r:id="rId5"/>
    <p:sldId id="311" r:id="rId6"/>
    <p:sldId id="304" r:id="rId7"/>
    <p:sldId id="305" r:id="rId8"/>
    <p:sldId id="306" r:id="rId9"/>
    <p:sldId id="320" r:id="rId10"/>
    <p:sldId id="321" r:id="rId11"/>
    <p:sldId id="322" r:id="rId12"/>
    <p:sldId id="324" r:id="rId13"/>
    <p:sldId id="314" r:id="rId14"/>
    <p:sldId id="308" r:id="rId15"/>
    <p:sldId id="323" r:id="rId16"/>
    <p:sldId id="328" r:id="rId17"/>
    <p:sldId id="329" r:id="rId18"/>
    <p:sldId id="325" r:id="rId19"/>
    <p:sldId id="327" r:id="rId20"/>
    <p:sldId id="319" r:id="rId21"/>
    <p:sldId id="318" r:id="rId22"/>
    <p:sldId id="330" r:id="rId23"/>
    <p:sldId id="333" r:id="rId24"/>
    <p:sldId id="332" r:id="rId25"/>
    <p:sldId id="309" r:id="rId26"/>
    <p:sldId id="310" r:id="rId27"/>
    <p:sldId id="334" r:id="rId28"/>
    <p:sldId id="297" r:id="rId29"/>
    <p:sldId id="335" r:id="rId30"/>
    <p:sldId id="299" r:id="rId31"/>
    <p:sldId id="300" r:id="rId32"/>
    <p:sldId id="301" r:id="rId33"/>
    <p:sldId id="336" r:id="rId34"/>
    <p:sldId id="337" r:id="rId35"/>
    <p:sldId id="33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84B"/>
    <a:srgbClr val="797ED6"/>
    <a:srgbClr val="AB4979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76"/>
    <p:restoredTop sz="91565"/>
  </p:normalViewPr>
  <p:slideViewPr>
    <p:cSldViewPr snapToGrid="0">
      <p:cViewPr varScale="1">
        <p:scale>
          <a:sx n="117" d="100"/>
          <a:sy n="117" d="100"/>
        </p:scale>
        <p:origin x="1368" y="168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F2B7B-932E-5D41-8429-D1CDD6239EFF}" type="datetimeFigureOut">
              <a:rPr lang="en-US" smtClean="0"/>
              <a:t>5/21/25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346E0-5837-3944-AF8E-71DF703F5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8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346E0-5837-3944-AF8E-71DF703F56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65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346E0-5837-3944-AF8E-71DF703F56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73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346E0-5837-3944-AF8E-71DF703F56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62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346E0-5837-3944-AF8E-71DF703F56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0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image">
            <a:extLst>
              <a:ext uri="{FF2B5EF4-FFF2-40B4-BE49-F238E27FC236}">
                <a16:creationId xmlns:a16="http://schemas.microsoft.com/office/drawing/2014/main" id="{8513E57D-7062-7AF3-2595-E3C0F29581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954814-4ABC-0D01-7874-F04D343BA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429000"/>
          </a:xfrm>
          <a:noFill/>
        </p:spPr>
        <p:txBody>
          <a:bodyPr anchor="b">
            <a:normAutofit/>
          </a:bodyPr>
          <a:lstStyle>
            <a:lvl1pPr algn="ctr">
              <a:defRPr sz="36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A9C2EA-C28B-9A8E-04C3-1A2D9062CFD8}"/>
              </a:ext>
            </a:extLst>
          </p:cNvPr>
          <p:cNvSpPr/>
          <p:nvPr userDrawn="1"/>
        </p:nvSpPr>
        <p:spPr>
          <a:xfrm>
            <a:off x="11092070" y="-7110"/>
            <a:ext cx="1099930" cy="812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7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893F5-8BC2-EAC3-A1CB-C4E426AE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D4BC0-2D7C-ECEA-6715-E5D56AA01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07FBF-2E50-DE74-4303-A84CD4ACD2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395952-CE64-FD41-8BB4-F4A1FBD56F79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7B591-5CAB-5A63-7B70-7EF23433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F0831-FFA5-FA8E-DBF1-2CDCD4AF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BBE085E3-8BF5-21B4-FF28-F0E07AFEDF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2035" y="6176963"/>
            <a:ext cx="11339499" cy="68103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83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3D69B2-6A89-F874-9B66-79B945B30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359F9-D4D0-3E89-5651-7CB233CD8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D065D-BFA2-3190-A080-73FAC70C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DDA499-550F-FA4A-B92A-E764098C6F58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9E127-C051-8381-7A85-2AB3F083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C058D-FFC3-4E3E-E5ED-5103BB80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7CC37821-834F-012C-43F8-2306F39D2BF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2035" y="6176963"/>
            <a:ext cx="11339499" cy="68103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992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8DCD-227D-8056-E54A-6432B0DC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940F6-A85B-4D6A-1796-C5363F41D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C5D14FF-8D46-9DE2-F2B2-ABE9C97671F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2035" y="6176963"/>
            <a:ext cx="11441555" cy="68103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873BB9A-95A8-4D14-2375-2D6B2E5058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22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C2D6B-017E-D05E-B76A-13112E7E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D66D8-20EE-36D1-7DFF-D009BC2E0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2ED84-99BA-1994-796F-336757AD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C37DE8-2532-A74B-B7F2-4BF76042BF21}" type="datetime1">
              <a:rPr lang="en-US" smtClean="0"/>
              <a:t>5/21/25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C7271-A2EC-61DB-9434-2FE05A8F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2FCC-7780-F273-C476-E6F9D7A6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B07B-7652-B930-A75A-514995231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5F09-3F22-EDE3-7FE3-9A0906A82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0312" y="1325563"/>
            <a:ext cx="5961888" cy="485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46FC1-3C4A-82BA-3F2E-60BC332A6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5563"/>
            <a:ext cx="6019800" cy="4851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5D434-AED7-B24B-9F8F-6B8BA8B6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53C682BE-794C-9130-72AA-CB040C90C2A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2035" y="6176963"/>
            <a:ext cx="11339499" cy="68103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5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6367-FC52-2E3F-692E-777C6119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E1D65-070B-5F97-31E6-64ADC78D7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82506-4489-6250-DE27-55D421B32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0301B-0366-36A6-4EF4-39EA1534A8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39516D-AB47-5E79-1D91-3E2C3C64AA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794027-6563-07EA-69D4-7E795604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A5D1AE-079C-F949-8DFA-571037FC177C}" type="datetime1">
              <a:rPr lang="en-US" smtClean="0"/>
              <a:t>5/21/25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734169-7D02-7CCC-2216-B4B8CCFA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9D3E98-CB38-F4FA-1816-B001F3AD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AF0043E-F3A7-FF8A-6040-83467C332A1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2035" y="6176963"/>
            <a:ext cx="11339499" cy="68103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6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23F4-BDF1-4A89-08B8-B116612C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3F01EB-4DF8-A835-B946-1DDF2A11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75B91D-A6CE-D748-8395-74F247C0EC2A}" type="datetime1">
              <a:rPr lang="en-US" smtClean="0"/>
              <a:t>5/21/25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34022-76C5-EAF3-C507-CC37D0D28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C4A8B-DF14-EC75-8EEA-278A6C94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EAD22EF5-2E06-CE7A-7E06-1EFB92D940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2035" y="6176963"/>
            <a:ext cx="11339499" cy="68103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4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114C1-7E8A-2852-4E4A-3A0FFABC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32315-DE53-B746-9CC2-7BBB89C5B6F3}" type="datetime1">
              <a:rPr lang="en-US" smtClean="0"/>
              <a:t>5/21/25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2A215-6D2B-DE21-A62A-DBCFF4499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D6710-221C-0D8E-0AD7-C8107DD8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4A4FB1B1-41FA-20FA-1811-309F0D2D60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2035" y="6176963"/>
            <a:ext cx="11339499" cy="68103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21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6240-3ECE-2DF3-39D1-35262D65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A2F73-ABFD-14FB-0D84-2B409455F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31179-09B3-7795-629B-C43264974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A399E-0D0B-EFED-A7FF-56F93263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39FA90-6991-0F4B-BFE5-8C2B8778CEA4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63C83-9694-89F6-1F06-BA7E34412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58023-6013-C968-B73E-A83999569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FA59EAA-F332-915B-4261-A9BAC9D3893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2035" y="6176963"/>
            <a:ext cx="11339499" cy="68103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40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33AE-0264-AB95-D31C-263F5767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0245C-041D-FBD2-A3FC-4BDDEC051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86FC5-4D79-E2E7-71DD-12A8A72DC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A5FD3-2681-408F-4101-C22A5FE6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CE0392-2F87-5441-AF53-FB53B8602387}" type="datetime1">
              <a:rPr lang="en-US" smtClean="0"/>
              <a:t>5/21/25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98BF4-560B-9DAE-7C1D-30B4EF8B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51F61-E2B7-D458-49F5-B975E40E5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AA36E7-0E12-0D14-41E0-26172698A94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2035" y="6176963"/>
            <a:ext cx="11339499" cy="68103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15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4CC24F2-E602-36DF-7798-1940D6440060}"/>
              </a:ext>
            </a:extLst>
          </p:cNvPr>
          <p:cNvSpPr txBox="1"/>
          <p:nvPr userDrawn="1"/>
        </p:nvSpPr>
        <p:spPr>
          <a:xfrm>
            <a:off x="0" y="6190488"/>
            <a:ext cx="12192000" cy="667512"/>
          </a:xfrm>
          <a:prstGeom prst="rect">
            <a:avLst/>
          </a:prstGeom>
          <a:solidFill>
            <a:srgbClr val="12284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1EC42A-9009-113F-8A19-75FFAF663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384304"/>
            <a:ext cx="11981688" cy="941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D3F6C-7D32-3D41-0256-4F8D8618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312" y="1325563"/>
            <a:ext cx="11981688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5547E-42FB-00A1-D8A9-61676A7DC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3590" y="6356349"/>
            <a:ext cx="4433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fld id="{ACBB6F4C-5516-0840-B7C1-54F91FC068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07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12284B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rgbClr val="12284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12284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12284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2284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12284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.emf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7" Type="http://schemas.openxmlformats.org/officeDocument/2006/relationships/image" Target="../media/image3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6.png"/><Relationship Id="rId4" Type="http://schemas.openxmlformats.org/officeDocument/2006/relationships/image" Target="../media/image32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1471FD-89A4-C387-179E-FD02B827C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 in Machine Learning via</a:t>
            </a:r>
            <a:br>
              <a:rPr lang="en-US" dirty="0"/>
            </a:br>
            <a:r>
              <a:rPr lang="en-US" dirty="0"/>
              <a:t>Tensor Decomposition Range Queries and More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67CA38-123F-064F-DC42-25A8AD234D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356350"/>
            <a:ext cx="442912" cy="365125"/>
          </a:xfrm>
        </p:spPr>
        <p:txBody>
          <a:bodyPr/>
          <a:lstStyle/>
          <a:p>
            <a:fld id="{ACBB6F4C-5516-0840-B7C1-54F91FC06818}" type="slidenum">
              <a:rPr lang="en-US" smtClean="0"/>
              <a:pPr/>
              <a:t>0</a:t>
            </a:fld>
            <a:endParaRPr lang="en-US" dirty="0"/>
          </a:p>
        </p:txBody>
      </p:sp>
      <p:sp>
        <p:nvSpPr>
          <p:cNvPr id="8" name="Google Shape;496;g133bcaf6178_1_0">
            <a:extLst>
              <a:ext uri="{FF2B5EF4-FFF2-40B4-BE49-F238E27FC236}">
                <a16:creationId xmlns:a16="http://schemas.microsoft.com/office/drawing/2014/main" id="{55C3F490-EB62-559F-F6C4-D9498F74BC8C}"/>
              </a:ext>
            </a:extLst>
          </p:cNvPr>
          <p:cNvSpPr txBox="1"/>
          <p:nvPr/>
        </p:nvSpPr>
        <p:spPr>
          <a:xfrm>
            <a:off x="0" y="3545464"/>
            <a:ext cx="12192000" cy="538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b="1" dirty="0" err="1">
                <a:solidFill>
                  <a:srgbClr val="12284B"/>
                </a:solidFill>
              </a:rPr>
              <a:t>Ruizhong</a:t>
            </a:r>
            <a:r>
              <a:rPr lang="zh-CN" altLang="en-US" sz="2000" b="1" dirty="0">
                <a:solidFill>
                  <a:srgbClr val="12284B"/>
                </a:solidFill>
              </a:rPr>
              <a:t> </a:t>
            </a:r>
            <a:r>
              <a:rPr lang="en-US" altLang="zh-CN" sz="2000" b="1" dirty="0" err="1">
                <a:solidFill>
                  <a:srgbClr val="12284B"/>
                </a:solidFill>
              </a:rPr>
              <a:t>Qiu</a:t>
            </a:r>
            <a:endParaRPr lang="en-US" altLang="zh-CN" sz="2000" b="1" dirty="0">
              <a:solidFill>
                <a:srgbClr val="12284B"/>
              </a:solidFill>
            </a:endParaRPr>
          </a:p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dirty="0">
                <a:solidFill>
                  <a:srgbClr val="12284B"/>
                </a:solidFill>
              </a:rPr>
              <a:t>University of Illinois Urbana-Champaign</a:t>
            </a:r>
          </a:p>
        </p:txBody>
      </p:sp>
    </p:spTree>
    <p:extLst>
      <p:ext uri="{BB962C8B-B14F-4D97-AF65-F5344CB8AC3E}">
        <p14:creationId xmlns:p14="http://schemas.microsoft.com/office/powerpoint/2010/main" val="2870243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9CA-532A-5E38-C4CC-B0DD2F4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 Set of a Range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b="1" u="sng" dirty="0"/>
                  <a:t>Lemma:</a:t>
                </a:r>
                <a:r>
                  <a:rPr lang="en-US" dirty="0"/>
                  <a:t> </a:t>
                </a:r>
                <a:r>
                  <a:rPr lang="en-US" i="1" dirty="0"/>
                  <a:t>On a height-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/>
                  <a:t> SST, every range query has a </a:t>
                </a:r>
                <a:r>
                  <a:rPr lang="en-US" dirty="0"/>
                  <a:t>hit set </a:t>
                </a:r>
                <a:r>
                  <a:rPr lang="en-US" i="1" dirty="0"/>
                  <a:t>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dirty="0"/>
                  <a:t>Our </a:t>
                </a:r>
                <a:r>
                  <a:rPr lang="en-US" b="1" i="1" dirty="0"/>
                  <a:t>TUCKET</a:t>
                </a:r>
                <a:r>
                  <a:rPr lang="en-US" dirty="0"/>
                  <a:t> is an SST of height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 hit set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r="-741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0EE-40BE-3F80-F8C7-1E5E6AF23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997FC-EE35-1A94-0356-0D5020E845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FECBE4D-DB74-E9C7-627A-9B6F71A75051}"/>
              </a:ext>
            </a:extLst>
          </p:cNvPr>
          <p:cNvGrpSpPr/>
          <p:nvPr/>
        </p:nvGrpSpPr>
        <p:grpSpPr>
          <a:xfrm>
            <a:off x="115236" y="1162276"/>
            <a:ext cx="11981687" cy="4215175"/>
            <a:chOff x="115236" y="1325563"/>
            <a:chExt cx="11981687" cy="421517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27C0E3-F14C-510E-106D-331D054F3A7C}"/>
                </a:ext>
              </a:extLst>
            </p:cNvPr>
            <p:cNvGrpSpPr/>
            <p:nvPr/>
          </p:nvGrpSpPr>
          <p:grpSpPr>
            <a:xfrm>
              <a:off x="115236" y="1325563"/>
              <a:ext cx="11979191" cy="4192717"/>
              <a:chOff x="457200" y="91440"/>
              <a:chExt cx="14630400" cy="51206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F4B0429-5710-34AF-BB86-0A72DAFAA87C}"/>
                  </a:ext>
                </a:extLst>
              </p:cNvPr>
              <p:cNvGrpSpPr/>
              <p:nvPr/>
            </p:nvGrpSpPr>
            <p:grpSpPr>
              <a:xfrm>
                <a:off x="457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E26F6DA-BA0C-7B51-7246-BBD755D8DFDD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〈1〉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5233AC3-0D53-342D-F886-1D6BDC563CA9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1)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A941FC2-64C6-42A1-0E7E-806AC2975BDD}"/>
                  </a:ext>
                </a:extLst>
              </p:cNvPr>
              <p:cNvGrpSpPr/>
              <p:nvPr/>
            </p:nvGrpSpPr>
            <p:grpSpPr>
              <a:xfrm>
                <a:off x="41148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0C522A1-BC57-3A35-F3C9-93CA5DE992F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6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〈10〉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24AB1234-9D26-E6E3-475F-1DAD2701D847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[4, 6)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529DEEE-99DA-AE69-95AD-CE7A48CCEABB}"/>
                  </a:ext>
                </a:extLst>
              </p:cNvPr>
              <p:cNvCxnSpPr>
                <a:cxnSpLocks/>
                <a:stCxn id="57" idx="2"/>
                <a:endCxn id="68" idx="0"/>
              </p:cNvCxnSpPr>
              <p:nvPr/>
            </p:nvCxnSpPr>
            <p:spPr>
              <a:xfrm flipH="1">
                <a:off x="22860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122E3BB-1C71-F475-8192-D0B0C5C38639}"/>
                  </a:ext>
                </a:extLst>
              </p:cNvPr>
              <p:cNvGrpSpPr/>
              <p:nvPr/>
            </p:nvGrpSpPr>
            <p:grpSpPr>
              <a:xfrm>
                <a:off x="1371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9D5CB7C0-F0F5-9432-43EF-C2E221F1F36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6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〈3〉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AE2D2B9-C9BC-A233-070D-F79CE9FA571F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[1, 2)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2D3319-D6BD-9B86-BA2B-89B37455CBC2}"/>
                  </a:ext>
                </a:extLst>
              </p:cNvPr>
              <p:cNvGrpSpPr/>
              <p:nvPr/>
            </p:nvGrpSpPr>
            <p:grpSpPr>
              <a:xfrm>
                <a:off x="4572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D73122D-17BE-9D1A-0404-2C5F809FCE1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〈2〉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A3B20DC-D058-5BF6-B1A4-AB1999213C9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2)</a:t>
                  </a: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90F3AA-3237-BD34-A7E9-6308D93A3B17}"/>
                  </a:ext>
                </a:extLst>
              </p:cNvPr>
              <p:cNvCxnSpPr>
                <a:cxnSpLocks/>
                <a:stCxn id="79" idx="2"/>
                <a:endCxn id="84" idx="0"/>
              </p:cNvCxnSpPr>
              <p:nvPr/>
            </p:nvCxnSpPr>
            <p:spPr>
              <a:xfrm flipH="1">
                <a:off x="914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A389834-2B1C-80D5-0325-3E9D47B753D9}"/>
                  </a:ext>
                </a:extLst>
              </p:cNvPr>
              <p:cNvCxnSpPr>
                <a:cxnSpLocks/>
                <a:stCxn id="79" idx="2"/>
                <a:endCxn id="80" idx="0"/>
              </p:cNvCxnSpPr>
              <p:nvPr/>
            </p:nvCxnSpPr>
            <p:spPr>
              <a:xfrm>
                <a:off x="1371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5A1299D-CEED-84BC-1D10-F23244C6F44A}"/>
                  </a:ext>
                </a:extLst>
              </p:cNvPr>
              <p:cNvGrpSpPr/>
              <p:nvPr/>
            </p:nvGrpSpPr>
            <p:grpSpPr>
              <a:xfrm>
                <a:off x="2286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A79C3D6-A6B7-3449-4369-385C79BB5560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〈6〉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D82BFDA-052C-FFF6-D01A-3ADE48DB055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[2, 3)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51EC26-1B11-89B4-A494-1DE702D0A2AD}"/>
                  </a:ext>
                </a:extLst>
              </p:cNvPr>
              <p:cNvGrpSpPr/>
              <p:nvPr/>
            </p:nvGrpSpPr>
            <p:grpSpPr>
              <a:xfrm>
                <a:off x="3200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6D96A332-CD72-51A8-2BC1-F216F891D9B1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〈7〉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23F487D-1055-6ABE-64E8-836B14F1A91C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[3, 4)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C2856C6-0787-3326-D716-E6DB91FF8F75}"/>
                  </a:ext>
                </a:extLst>
              </p:cNvPr>
              <p:cNvGrpSpPr/>
              <p:nvPr/>
            </p:nvGrpSpPr>
            <p:grpSpPr>
              <a:xfrm>
                <a:off x="22860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446653D-A2EB-FAF1-7F2E-0C2BEAF92C8F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6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〈5〉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C571D143-87EA-411F-AE24-5D6F63E810E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[2, 4)</a:t>
                  </a:r>
                </a:p>
              </p:txBody>
            </p: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55EDA0A-B290-8F9B-5722-FB95FFCA38EE}"/>
                  </a:ext>
                </a:extLst>
              </p:cNvPr>
              <p:cNvCxnSpPr>
                <a:cxnSpLocks/>
                <a:stCxn id="73" idx="2"/>
                <a:endCxn id="76" idx="0"/>
              </p:cNvCxnSpPr>
              <p:nvPr/>
            </p:nvCxnSpPr>
            <p:spPr>
              <a:xfrm flipH="1">
                <a:off x="2743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D010179-1D01-868B-3FF0-648B7DA34552}"/>
                  </a:ext>
                </a:extLst>
              </p:cNvPr>
              <p:cNvCxnSpPr>
                <a:cxnSpLocks/>
                <a:stCxn id="73" idx="2"/>
                <a:endCxn id="74" idx="0"/>
              </p:cNvCxnSpPr>
              <p:nvPr/>
            </p:nvCxnSpPr>
            <p:spPr>
              <a:xfrm>
                <a:off x="3200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BAE508-47A5-3F72-F0A9-24D15EC85DD7}"/>
                  </a:ext>
                </a:extLst>
              </p:cNvPr>
              <p:cNvGrpSpPr/>
              <p:nvPr/>
            </p:nvGrpSpPr>
            <p:grpSpPr>
              <a:xfrm>
                <a:off x="41148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206239-44B8-2A4A-5844-9DFB5883BE06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〈9〉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43218FC-026A-FD61-0539-4A117AAE4EAD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[4, 8)</a:t>
                  </a:r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6CEF14C-4984-C606-39F2-F8E12CE03152}"/>
                  </a:ext>
                </a:extLst>
              </p:cNvPr>
              <p:cNvCxnSpPr>
                <a:cxnSpLocks/>
                <a:stCxn id="69" idx="2"/>
                <a:endCxn id="78" idx="0"/>
              </p:cNvCxnSpPr>
              <p:nvPr/>
            </p:nvCxnSpPr>
            <p:spPr>
              <a:xfrm flipH="1">
                <a:off x="1371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7945E64-FBFB-75E6-9BDF-40879ED1BE2D}"/>
                  </a:ext>
                </a:extLst>
              </p:cNvPr>
              <p:cNvCxnSpPr>
                <a:cxnSpLocks/>
                <a:stCxn id="69" idx="2"/>
                <a:endCxn id="72" idx="0"/>
              </p:cNvCxnSpPr>
              <p:nvPr/>
            </p:nvCxnSpPr>
            <p:spPr>
              <a:xfrm>
                <a:off x="22860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3654CE1-F0D2-C5BC-9665-F7DB7E7C6A90}"/>
                  </a:ext>
                </a:extLst>
              </p:cNvPr>
              <p:cNvGrpSpPr/>
              <p:nvPr/>
            </p:nvGrpSpPr>
            <p:grpSpPr>
              <a:xfrm>
                <a:off x="4572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8C0620B8-8A2E-58D6-4AF5-897EB792022C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〈4〉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C180833-BCED-FD6E-A9F5-F273977A49B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4)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2174CFB-0C3C-AAA7-C64C-B7A486B3F415}"/>
                  </a:ext>
                </a:extLst>
              </p:cNvPr>
              <p:cNvGrpSpPr/>
              <p:nvPr/>
            </p:nvGrpSpPr>
            <p:grpSpPr>
              <a:xfrm>
                <a:off x="41148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F765DD0-4B99-9D5A-43BE-A632A7184D7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〈11〉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C5A6BC-1B37-E9C5-11EA-20DBD950B2A2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[4, 5)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76FE56F-A141-ACE8-1C33-309525004782}"/>
                  </a:ext>
                </a:extLst>
              </p:cNvPr>
              <p:cNvGrpSpPr/>
              <p:nvPr/>
            </p:nvGrpSpPr>
            <p:grpSpPr>
              <a:xfrm>
                <a:off x="5029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9133B26-847E-9D10-382F-B7339D31053F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〈12〉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F4D39F2-0DB2-20B7-B8F1-B879304E354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[5, 6)</a:t>
                  </a: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49B80EF-460F-5F20-66A8-5F53B35F497D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flipH="1">
                <a:off x="4572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DC11266-5FDD-2413-F306-748B3C8834C3}"/>
                  </a:ext>
                </a:extLst>
              </p:cNvPr>
              <p:cNvCxnSpPr>
                <a:cxnSpLocks/>
                <a:endCxn id="64" idx="0"/>
              </p:cNvCxnSpPr>
              <p:nvPr/>
            </p:nvCxnSpPr>
            <p:spPr>
              <a:xfrm>
                <a:off x="5029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F7EA58E-511F-90CE-13F8-61AE59689577}"/>
                  </a:ext>
                </a:extLst>
              </p:cNvPr>
              <p:cNvCxnSpPr>
                <a:cxnSpLocks/>
                <a:stCxn id="71" idx="2"/>
                <a:endCxn id="82" idx="0"/>
              </p:cNvCxnSpPr>
              <p:nvPr/>
            </p:nvCxnSpPr>
            <p:spPr>
              <a:xfrm flipH="1">
                <a:off x="50292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4B3F82-CD9E-E67C-24AE-C9E7129D109F}"/>
                  </a:ext>
                </a:extLst>
              </p:cNvPr>
              <p:cNvCxnSpPr>
                <a:cxnSpLocks/>
                <a:stCxn id="71" idx="2"/>
                <a:endCxn id="58" idx="0"/>
              </p:cNvCxnSpPr>
              <p:nvPr/>
            </p:nvCxnSpPr>
            <p:spPr>
              <a:xfrm>
                <a:off x="5943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9C8B9FA-4108-5284-F68C-C32C5D479951}"/>
                  </a:ext>
                </a:extLst>
              </p:cNvPr>
              <p:cNvGrpSpPr/>
              <p:nvPr/>
            </p:nvGrpSpPr>
            <p:grpSpPr>
              <a:xfrm>
                <a:off x="5943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6B3A835-80B2-BBCD-8E5A-83B82D0265A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〈14〉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3202833-0726-D3A4-D36E-7FD3A10DC89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[6, 7)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FFA85C8-D584-D427-3462-32215A89D526}"/>
                  </a:ext>
                </a:extLst>
              </p:cNvPr>
              <p:cNvGrpSpPr/>
              <p:nvPr/>
            </p:nvGrpSpPr>
            <p:grpSpPr>
              <a:xfrm>
                <a:off x="6858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1626207-AAFB-D58D-BB11-1463511EA09B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〈15〉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453B33D-85AE-B4CE-9FAA-E7A6F564BE4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[7, 8)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8661EE8-3574-3489-8990-255475868A70}"/>
                  </a:ext>
                </a:extLst>
              </p:cNvPr>
              <p:cNvGrpSpPr/>
              <p:nvPr/>
            </p:nvGrpSpPr>
            <p:grpSpPr>
              <a:xfrm>
                <a:off x="59436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9C3B6C5-D864-A117-FA30-D35B65A06839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〈13〉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EB713C4-1BB5-EC91-900B-9A6D66791DEA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[6, 8)</a:t>
                  </a:r>
                </a:p>
              </p:txBody>
            </p: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22EE5F1-D41A-F69E-3044-46E016AA9ADF}"/>
                  </a:ext>
                </a:extLst>
              </p:cNvPr>
              <p:cNvCxnSpPr>
                <a:cxnSpLocks/>
                <a:stCxn id="59" idx="2"/>
                <a:endCxn id="62" idx="0"/>
              </p:cNvCxnSpPr>
              <p:nvPr/>
            </p:nvCxnSpPr>
            <p:spPr>
              <a:xfrm flipH="1">
                <a:off x="64008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827FE0D-6209-65D5-10C7-6BE296BA0C2E}"/>
                  </a:ext>
                </a:extLst>
              </p:cNvPr>
              <p:cNvCxnSpPr>
                <a:cxnSpLocks/>
                <a:stCxn id="59" idx="2"/>
                <a:endCxn id="60" idx="0"/>
              </p:cNvCxnSpPr>
              <p:nvPr/>
            </p:nvCxnSpPr>
            <p:spPr>
              <a:xfrm>
                <a:off x="6858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295E6A4-6B9B-82D1-C201-0575CC8F5F40}"/>
                  </a:ext>
                </a:extLst>
              </p:cNvPr>
              <p:cNvGrpSpPr/>
              <p:nvPr/>
            </p:nvGrpSpPr>
            <p:grpSpPr>
              <a:xfrm>
                <a:off x="4572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8DB5979B-0525-45B3-C9F2-EA091EDA63CA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〈8〉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0BC399E-396C-E4D9-1EB4-7734F4E67C17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8)</a:t>
                  </a:r>
                </a:p>
              </p:txBody>
            </p: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8613AA8-0300-2230-1564-640B1148579D}"/>
                  </a:ext>
                </a:extLst>
              </p:cNvPr>
              <p:cNvCxnSpPr>
                <a:cxnSpLocks/>
                <a:stCxn id="57" idx="2"/>
                <a:endCxn id="70" idx="0"/>
              </p:cNvCxnSpPr>
              <p:nvPr/>
            </p:nvCxnSpPr>
            <p:spPr>
              <a:xfrm>
                <a:off x="41148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280531B-2C8F-3D8E-2DE5-F67AF1B32330}"/>
                  </a:ext>
                </a:extLst>
              </p:cNvPr>
              <p:cNvGrpSpPr/>
              <p:nvPr/>
            </p:nvGrpSpPr>
            <p:grpSpPr>
              <a:xfrm>
                <a:off x="457200" y="91440"/>
                <a:ext cx="14630400" cy="731520"/>
                <a:chOff x="999641" y="2162014"/>
                <a:chExt cx="914400" cy="7315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F702152-E1F4-F0DE-DECD-10E910C89F14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〈16〉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AFA02B2-D658-C600-6EA1-92139D6939DC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16)</a:t>
                  </a: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C9E22BB-6A8D-E7AB-A53A-F61563B8A992}"/>
                  </a:ext>
                </a:extLst>
              </p:cNvPr>
              <p:cNvCxnSpPr>
                <a:cxnSpLocks/>
                <a:stCxn id="55" idx="2"/>
                <a:endCxn id="56" idx="0"/>
              </p:cNvCxnSpPr>
              <p:nvPr/>
            </p:nvCxnSpPr>
            <p:spPr>
              <a:xfrm flipH="1">
                <a:off x="41148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2BF4F8E-83FF-BC3E-0F01-38BD3F15B2D4}"/>
                  </a:ext>
                </a:extLst>
              </p:cNvPr>
              <p:cNvCxnSpPr>
                <a:cxnSpLocks/>
                <a:stCxn id="55" idx="2"/>
                <a:endCxn id="52" idx="0"/>
              </p:cNvCxnSpPr>
              <p:nvPr/>
            </p:nvCxnSpPr>
            <p:spPr>
              <a:xfrm>
                <a:off x="77724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988FA21-96CE-EB45-1693-1E31CBD0AEC3}"/>
                  </a:ext>
                </a:extLst>
              </p:cNvPr>
              <p:cNvGrpSpPr/>
              <p:nvPr/>
            </p:nvGrpSpPr>
            <p:grpSpPr>
              <a:xfrm>
                <a:off x="77724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70FBC9E-BDB4-D071-58F2-832BD9B6EEDC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〈17〉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7159C30-0C63-AED6-C710-7004885B4EDE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16)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4F5725-3F1A-6FD7-EF53-E3138E6FF87F}"/>
                  </a:ext>
                </a:extLst>
              </p:cNvPr>
              <p:cNvGrpSpPr/>
              <p:nvPr/>
            </p:nvGrpSpPr>
            <p:grpSpPr>
              <a:xfrm>
                <a:off x="77724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44C019E-D523-9EAC-7DF1-8924FF915A2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〈18〉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861514C-C761-A34B-E6E4-5623FB0B959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12)</a:t>
                  </a:r>
                </a:p>
              </p:txBody>
            </p: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1A1BD5E-590B-89C5-EDDE-24A7CE708E60}"/>
                  </a:ext>
                </a:extLst>
              </p:cNvPr>
              <p:cNvCxnSpPr>
                <a:cxnSpLocks/>
                <a:stCxn id="53" idx="2"/>
                <a:endCxn id="50" idx="0"/>
              </p:cNvCxnSpPr>
              <p:nvPr/>
            </p:nvCxnSpPr>
            <p:spPr>
              <a:xfrm flipH="1">
                <a:off x="96012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C0BA626-A917-5F24-8E20-D56A58E9847B}"/>
                  </a:ext>
                </a:extLst>
              </p:cNvPr>
              <p:cNvGrpSpPr/>
              <p:nvPr/>
            </p:nvGrpSpPr>
            <p:grpSpPr>
              <a:xfrm>
                <a:off x="77724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34C2163-7D45-159C-EA3D-414AAF894E7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〈19〉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8B5A003-CD9B-B865-065F-0DA5978F1C63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10)</a:t>
                  </a:r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F0EE5D0-0E35-477F-1E63-C4460E50C929}"/>
                  </a:ext>
                </a:extLst>
              </p:cNvPr>
              <p:cNvCxnSpPr>
                <a:cxnSpLocks/>
                <a:stCxn id="51" idx="2"/>
                <a:endCxn id="48" idx="0"/>
              </p:cNvCxnSpPr>
              <p:nvPr/>
            </p:nvCxnSpPr>
            <p:spPr>
              <a:xfrm flipH="1">
                <a:off x="86868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5706B5-59E2-B436-4B0B-3A5350C6A91C}"/>
                  </a:ext>
                </a:extLst>
              </p:cNvPr>
              <p:cNvGrpSpPr/>
              <p:nvPr/>
            </p:nvGrpSpPr>
            <p:grpSpPr>
              <a:xfrm>
                <a:off x="7772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A3F1F97-C5DD-B35B-F099-A0EA0899824A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〈20〉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8BBEF3-766C-A137-5E79-8D609094CCB5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9)</a:t>
                  </a:r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B523FD8-01C8-6139-4211-F480CED525F7}"/>
                  </a:ext>
                </a:extLst>
              </p:cNvPr>
              <p:cNvCxnSpPr>
                <a:cxnSpLocks/>
                <a:stCxn id="49" idx="2"/>
                <a:endCxn id="46" idx="0"/>
              </p:cNvCxnSpPr>
              <p:nvPr/>
            </p:nvCxnSpPr>
            <p:spPr>
              <a:xfrm flipH="1">
                <a:off x="8229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FC2574-D525-232B-449B-1E81C18D5C85}"/>
                </a:ext>
              </a:extLst>
            </p:cNvPr>
            <p:cNvGrpSpPr/>
            <p:nvPr/>
          </p:nvGrpSpPr>
          <p:grpSpPr>
            <a:xfrm>
              <a:off x="9138803" y="3434400"/>
              <a:ext cx="2958120" cy="2106338"/>
              <a:chOff x="9138803" y="3434400"/>
              <a:chExt cx="2958120" cy="210633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602DA2D-8139-D564-1A0D-A3588A3AD769}"/>
                  </a:ext>
                </a:extLst>
              </p:cNvPr>
              <p:cNvGrpSpPr/>
              <p:nvPr/>
            </p:nvGrpSpPr>
            <p:grpSpPr>
              <a:xfrm>
                <a:off x="9478214" y="4118212"/>
                <a:ext cx="2616214" cy="746464"/>
                <a:chOff x="12344400" y="4325112"/>
                <a:chExt cx="3195229" cy="911670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E9C19683-E2EE-0587-E628-1BE4BFD49EA2}"/>
                    </a:ext>
                  </a:extLst>
                </p:cNvPr>
                <p:cNvGrpSpPr/>
                <p:nvPr/>
              </p:nvGrpSpPr>
              <p:grpSpPr>
                <a:xfrm>
                  <a:off x="12344400" y="4602798"/>
                  <a:ext cx="3193380" cy="365760"/>
                  <a:chOff x="12484608" y="3553968"/>
                  <a:chExt cx="3193380" cy="365760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03DDEA6E-43BE-60C6-B962-0E1F4CD6F2A7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F9010E2B-ECC8-B148-3B4C-15480DB881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r>
                          <a:rPr lang="en-US" sz="16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Helvetica" pitchFamily="2" charset="0"/>
                            <a:cs typeface="Arial" panose="020B0604020202020204" pitchFamily="34" charset="0"/>
                          </a:rPr>
                          <a:t>Intermediate nodes </a:t>
                        </a:r>
                        <a14:m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ℳ</m:t>
                            </m:r>
                          </m:oMath>
                        </a14:m>
                        <a:endPara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F9010E2B-ECC8-B148-3B4C-15480DB881A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695" t="-12500" b="-33333"/>
                        </a:stretch>
                      </a:blipFill>
                      <a:ln w="28575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139ADF31-80E3-DFE3-1322-9DE6DD9E560A}"/>
                    </a:ext>
                  </a:extLst>
                </p:cNvPr>
                <p:cNvGrpSpPr/>
                <p:nvPr/>
              </p:nvGrpSpPr>
              <p:grpSpPr>
                <a:xfrm>
                  <a:off x="12344400" y="4871022"/>
                  <a:ext cx="3193380" cy="365760"/>
                  <a:chOff x="12484608" y="3553968"/>
                  <a:chExt cx="3193380" cy="36576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FA7A463D-EE06-DF5B-83D6-700B063587B9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4F3250CD-265F-1BF1-29A1-2068C51250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r>
                          <a:rPr lang="en-US" sz="16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Helvetica" pitchFamily="2" charset="0"/>
                            <a:cs typeface="Arial" panose="020B0604020202020204" pitchFamily="34" charset="0"/>
                          </a:rPr>
                          <a:t>Leaf nodes </a:t>
                        </a:r>
                        <a14:m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ℒ</m:t>
                            </m:r>
                          </m:oMath>
                        </a14:m>
                        <a:endParaRPr lang="en-US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itchFamily="2" charset="0"/>
                          <a:ea typeface="Cambria Math" panose="02040503050406030204" pitchFamily="18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4F3250CD-265F-1BF1-29A1-2068C512505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695" t="-12000" b="-28000"/>
                        </a:stretch>
                      </a:blipFill>
                      <a:ln w="28575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8A279827-5A00-9B28-123C-8255608305F2}"/>
                    </a:ext>
                  </a:extLst>
                </p:cNvPr>
                <p:cNvGrpSpPr/>
                <p:nvPr/>
              </p:nvGrpSpPr>
              <p:grpSpPr>
                <a:xfrm>
                  <a:off x="12344400" y="4325112"/>
                  <a:ext cx="3195229" cy="365760"/>
                  <a:chOff x="12484608" y="3553968"/>
                  <a:chExt cx="3195229" cy="365760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EB8719E6-B2C6-1E56-DCFB-4C735A52DF27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1" name="Rectangle 90">
                        <a:extLst>
                          <a:ext uri="{FF2B5EF4-FFF2-40B4-BE49-F238E27FC236}">
                            <a16:creationId xmlns:a16="http://schemas.microsoft.com/office/drawing/2014/main" id="{3E543849-3FCB-12DD-76DD-A6444CCC4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7904" y="3553968"/>
                        <a:ext cx="2731933" cy="36576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r>
                          <a:rPr lang="en-US" sz="16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Helvetica" pitchFamily="2" charset="0"/>
                            <a:cs typeface="Arial" panose="020B0604020202020204" pitchFamily="34" charset="0"/>
                          </a:rPr>
                          <a:t>Placeholder nodes </a:t>
                        </a:r>
                        <a14:m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𝒫</m:t>
                            </m:r>
                          </m:oMath>
                        </a14:m>
                        <a:endParaRPr lang="en-US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itchFamily="2" charset="0"/>
                          <a:ea typeface="Cambria Math" panose="02040503050406030204" pitchFamily="18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1" name="Rectangle 90">
                        <a:extLst>
                          <a:ext uri="{FF2B5EF4-FFF2-40B4-BE49-F238E27FC236}">
                            <a16:creationId xmlns:a16="http://schemas.microsoft.com/office/drawing/2014/main" id="{3E543849-3FCB-12DD-76DD-A6444CCC4B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7904" y="3553968"/>
                        <a:ext cx="2731933" cy="36576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695" t="-12000" b="-28000"/>
                        </a:stretch>
                      </a:blipFill>
                      <a:ln w="28575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C976489B-E059-95CA-5E24-9E6242006E73}"/>
                  </a:ext>
                </a:extLst>
              </p:cNvPr>
              <p:cNvGrpSpPr/>
              <p:nvPr/>
            </p:nvGrpSpPr>
            <p:grpSpPr>
              <a:xfrm>
                <a:off x="9478212" y="5241258"/>
                <a:ext cx="2618710" cy="299480"/>
                <a:chOff x="12484608" y="3550920"/>
                <a:chExt cx="3198278" cy="365760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F92A6034-093A-330D-0A7E-B6DCD399CA71}"/>
                    </a:ext>
                  </a:extLst>
                </p:cNvPr>
                <p:cNvSpPr/>
                <p:nvPr/>
              </p:nvSpPr>
              <p:spPr>
                <a:xfrm>
                  <a:off x="12484608" y="3675888"/>
                  <a:ext cx="438912" cy="146304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DFFFFD36-2A4A-C906-D322-91771166A871}"/>
                    </a:ext>
                  </a:extLst>
                </p:cNvPr>
                <p:cNvSpPr/>
                <p:nvPr/>
              </p:nvSpPr>
              <p:spPr>
                <a:xfrm>
                  <a:off x="12947904" y="3550920"/>
                  <a:ext cx="2734982" cy="365760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6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Hit set of [1, 6)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321AE77-E138-CC3D-EB7A-39151239C5AD}"/>
                      </a:ext>
                    </a:extLst>
                  </p:cNvPr>
                  <p:cNvSpPr/>
                  <p:nvPr/>
                </p:nvSpPr>
                <p:spPr>
                  <a:xfrm>
                    <a:off x="9860050" y="3668992"/>
                    <a:ext cx="2232864" cy="2994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Time range of node </a:t>
                    </a:r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oMath>
                    </a14:m>
                    <a:endParaRPr lang="en-US" sz="1600" b="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321AE77-E138-CC3D-EB7A-39151239C5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60050" y="3668992"/>
                    <a:ext cx="2232864" cy="29948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95" t="-12500" b="-33333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EE36717-59D8-4482-85C3-DEE1BE8FB1D6}"/>
                  </a:ext>
                </a:extLst>
              </p:cNvPr>
              <p:cNvSpPr/>
              <p:nvPr/>
            </p:nvSpPr>
            <p:spPr>
              <a:xfrm>
                <a:off x="9857554" y="3444382"/>
                <a:ext cx="2239369" cy="29948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Helvetica" pitchFamily="2" charset="0"/>
                    <a:cs typeface="Arial" panose="020B0604020202020204" pitchFamily="34" charset="0"/>
                  </a:rPr>
                  <a:t>Node number</a:t>
                </a:r>
                <a:endParaRPr lang="en-US" sz="1600" b="0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CB196E8F-0D6D-8C76-6E06-7ED1BCE078B0}"/>
                      </a:ext>
                    </a:extLst>
                  </p:cNvPr>
                  <p:cNvSpPr/>
                  <p:nvPr/>
                </p:nvSpPr>
                <p:spPr>
                  <a:xfrm>
                    <a:off x="9138803" y="3434400"/>
                    <a:ext cx="1038197" cy="2994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rgbClr val="002060"/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〈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oMath>
                    </a14:m>
                    <a:r>
                      <a:rPr lang="en-US" sz="1600" dirty="0">
                        <a:solidFill>
                          <a:srgbClr val="002060"/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〉</a:t>
                    </a:r>
                  </a:p>
                </p:txBody>
              </p:sp>
            </mc:Choice>
            <mc:Fallback xmlns=""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CB196E8F-0D6D-8C76-6E06-7ED1BCE078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38803" y="3434400"/>
                    <a:ext cx="1038197" cy="2994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2000" b="-28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81266D3-F6A4-AB2D-94AE-8E130676B7F8}"/>
                      </a:ext>
                    </a:extLst>
                  </p:cNvPr>
                  <p:cNvSpPr/>
                  <p:nvPr/>
                </p:nvSpPr>
                <p:spPr>
                  <a:xfrm>
                    <a:off x="9168751" y="3659010"/>
                    <a:ext cx="1038197" cy="2994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600" dirty="0">
                      <a:solidFill>
                        <a:srgbClr val="002060"/>
                      </a:solidFill>
                      <a:latin typeface="Helvetica" pitchFamily="2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81266D3-F6A4-AB2D-94AE-8E130676B7F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8751" y="3659010"/>
                    <a:ext cx="1038197" cy="2994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648213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866C9-C531-6EE7-8022-B6E0DD9B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6A54C-951D-E743-B8F7-B9FFF0C8DE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For each </a:t>
                </a:r>
                <a:r>
                  <a:rPr lang="en-US" b="1" dirty="0">
                    <a:solidFill>
                      <a:srgbClr val="7030A0"/>
                    </a:solidFill>
                  </a:rPr>
                  <a:t>leaf</a:t>
                </a:r>
                <a:r>
                  <a:rPr lang="en-US" dirty="0"/>
                  <a:t> or </a:t>
                </a:r>
                <a:r>
                  <a:rPr lang="en-US" b="1" dirty="0">
                    <a:solidFill>
                      <a:schemeClr val="accent1"/>
                    </a:solidFill>
                  </a:rPr>
                  <a:t>intermediate</a:t>
                </a:r>
                <a:r>
                  <a:rPr lang="en-US" dirty="0"/>
                  <a:t>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Preprocess and store a core tensor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𝓗</m:t>
                        </m:r>
                      </m:e>
                      <m:sub>
                        <m:r>
                          <a:rPr kumimoji="1" lang="en-US" altLang="zh-CN" sz="24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/>
                  <a:t> and factor matrices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such that: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𝓗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Sup>
                        <m:sSub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zh-CN" altLang="en-US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𝓧</m:t>
                          </m:r>
                        </m:e>
                        <m:sub>
                          <m:d>
                            <m:dPr>
                              <m:begChr m:val="[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Symbolically,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𝓨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≔</m:t>
                    </m:r>
                    <m:sSub>
                      <m:sSubPr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𝓗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; note that we </a:t>
                </a:r>
                <a:r>
                  <a:rPr lang="en-US" b="1" dirty="0"/>
                  <a:t>never</a:t>
                </a:r>
                <a:r>
                  <a:rPr lang="en-US" dirty="0"/>
                  <a:t> explicitly compute this product. 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We </a:t>
                </a:r>
                <a:r>
                  <a:rPr lang="en-US" b="1" i="1" dirty="0"/>
                  <a:t>do not</a:t>
                </a:r>
                <a:r>
                  <a:rPr lang="en-US" dirty="0"/>
                  <a:t> preprocess </a:t>
                </a:r>
                <a:r>
                  <a:rPr lang="en-US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placeholder</a:t>
                </a:r>
                <a:r>
                  <a:rPr lang="en-US" dirty="0"/>
                  <a:t>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3"/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b="1" u="sng" dirty="0"/>
                  <a:t>Proposition:</a:t>
                </a:r>
                <a:r>
                  <a:rPr lang="en-US" dirty="0"/>
                  <a:t> </a:t>
                </a:r>
                <a:r>
                  <a:rPr lang="en-US" i="1" dirty="0"/>
                  <a:t>The space complexity of a TUCKET over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i="1" dirty="0"/>
                  <a:t> is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𝑟𝑇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i="1" dirty="0"/>
                  <a:t>Nearly linear</a:t>
                </a:r>
                <a:r>
                  <a:rPr lang="en-US" dirty="0"/>
                  <a:t>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since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b="1" i="1" dirty="0"/>
                  <a:t>Even smaller</a:t>
                </a:r>
                <a:r>
                  <a:rPr lang="en-US" dirty="0"/>
                  <a:t> than the tensor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</a:t>
                </a:r>
              </a:p>
              <a:p>
                <a:pPr lvl="2"/>
                <a:r>
                  <a:rPr lang="en-US" dirty="0"/>
                  <a:t>As long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1−1/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46A54C-951D-E743-B8F7-B9FFF0C8D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793DE-5D89-B017-12B0-B35CDCB894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FA7E2-5665-BF5C-2924-918A8F32D7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63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FAAE-3DC9-03AC-F685-6BDF73EC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BF17D-1EBC-EE1B-54E5-C2F281470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zh-CN" dirty="0"/>
              <a:t>Introduction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Structure: TUCKET</a:t>
            </a:r>
          </a:p>
          <a:p>
            <a:pPr>
              <a:buFont typeface="Wingdings" pitchFamily="2" charset="2"/>
              <a:buChar char="Ø"/>
            </a:pPr>
            <a:r>
              <a:rPr lang="en-US" altLang="zh-CN" b="1" dirty="0"/>
              <a:t>Core Algorithms &amp; Operations</a:t>
            </a:r>
          </a:p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</a:p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F2914-C0D9-7A97-7646-232C3E039D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CEA49-E6F6-0C50-B202-CACCF00CD1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1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9CA-532A-5E38-C4CC-B0DD2F4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Approximating a Subtensor Decomposition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b="1" u="sng" dirty="0"/>
                  <a:t>Observation:</a:t>
                </a:r>
                <a:r>
                  <a:rPr lang="en-US" dirty="0"/>
                  <a:t> For </a:t>
                </a:r>
                <a:r>
                  <a:rPr lang="en-US" b="1" i="1" dirty="0"/>
                  <a:t>real-world</a:t>
                </a:r>
                <a:r>
                  <a:rPr lang="en-US" dirty="0"/>
                  <a:t> tensors [1], there typically exists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:r>
                  <a:rPr lang="en-US" dirty="0"/>
                  <a:t>If subrange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d>
                      <m:dPr>
                        <m:begChr m:val="["/>
                        <m:ctrlPr>
                          <a:rPr kumimoji="1"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kumimoji="1"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∩</m:t>
                    </m:r>
                    <m:d>
                      <m:dPr>
                        <m:begChr m:val="["/>
                        <m:ctrlPr>
                          <a:rPr kumimoji="1"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, then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𝓧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&amp;=(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𝓧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&amp;</m:t>
                          </m:r>
                          <m:r>
                            <m:rPr>
                              <m:aln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≈</m:t>
                          </m:r>
                          <m:r>
                            <m:rPr>
                              <m:aln/>
                            </m:rPr>
                            <a:rPr kumimoji="1"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e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eqArr>
                    </m:oMath>
                  </m:oMathPara>
                </a14:m>
                <a:br>
                  <a:rPr kumimoji="1" lang="en-US" altLang="zh-CN" b="0" dirty="0">
                    <a:cs typeface="Times New Roman" panose="02020603050405020304" pitchFamily="18" charset="0"/>
                  </a:rPr>
                </a:b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b="1" u="sng" dirty="0"/>
                  <a:t>Caveat: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sz="2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2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dirty="0"/>
                  <a:t> is not necessarily column-</a:t>
                </a:r>
                <a:r>
                  <a:rPr lang="en-US" b="1" i="1" dirty="0"/>
                  <a:t>orthonormal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b="1" u="sng" dirty="0"/>
                  <a:t>Solution:</a:t>
                </a:r>
                <a:r>
                  <a:rPr lang="en-US" dirty="0"/>
                  <a:t> QR decomposition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=: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acc>
                  </m:oMath>
                </a14:m>
                <a:r>
                  <a:rPr lang="en-US" dirty="0"/>
                  <a:t> is column-</a:t>
                </a:r>
                <a:r>
                  <a:rPr lang="en-US" b="1" i="1" dirty="0"/>
                  <a:t>orthonormal</a:t>
                </a:r>
                <a:r>
                  <a:rPr lang="en-US" dirty="0"/>
                  <a:t>. Then: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𝓧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&amp;≈</m:t>
                          </m:r>
                          <m:sSub>
                            <m:sSub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bSup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&amp;=</m:t>
                          </m:r>
                          <m:sSub>
                            <m:sSub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bSup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&amp;=(</m:t>
                          </m:r>
                          <m:sSub>
                            <m:sSubPr>
                              <m:ctrlP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  <a:p>
                <a:pPr lvl="2"/>
                <a:r>
                  <a:rPr lang="en-US" dirty="0"/>
                  <a:t>Here, we used </a:t>
                </a:r>
                <a:r>
                  <a:rPr lang="en-US" i="1" dirty="0"/>
                  <a:t>reverse associativity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𝓩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𝑩𝑨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089" b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0EE-40BE-3F80-F8C7-1E5E6AF23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[1] Liu et al. Tensor completion for estimating missing values in visual data. </a:t>
            </a:r>
            <a:r>
              <a:rPr lang="en-US" i="1" dirty="0"/>
              <a:t>IEEE Transactions on Pattern Analysis and Machine Intelligence 35</a:t>
            </a:r>
            <a:r>
              <a:rPr lang="en-US" dirty="0"/>
              <a:t>(1): 208–220, 2012.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997FC-EE35-1A94-0356-0D5020E845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4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9CA-532A-5E38-C4CC-B0DD2F4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Hits &amp; Hit Set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dirty="0"/>
                  <a:t>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1" i="1" dirty="0"/>
                  <a:t>-partial hit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kumimoji="1"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ctrlPr>
                              <a:rPr kumimoji="1" lang="en-US" altLang="zh-CN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d>
                          <m:dPr>
                            <m:begChr m:val="["/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ko-KR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dirty="0">
                    <a:solidFill>
                      <a:srgbClr val="12284B"/>
                    </a:solidFill>
                  </a:rPr>
                  <a:t>Original hit set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i="1" dirty="0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</a:rPr>
                          <m:t>1,6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12284B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12284B"/>
                    </a:solidFill>
                  </a:rPr>
                  <a:t>; </a:t>
                </a:r>
                <a:r>
                  <a:rPr lang="en-US" b="1" i="1" dirty="0">
                    <a:solidFill>
                      <a:srgbClr val="12284B"/>
                    </a:solidFill>
                  </a:rPr>
                  <a:t>pruned</a:t>
                </a:r>
                <a:r>
                  <a:rPr lang="en-US" dirty="0">
                    <a:solidFill>
                      <a:srgbClr val="12284B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</a:rPr>
                      <m:t>0.7</m:t>
                    </m:r>
                  </m:oMath>
                </a14:m>
                <a:r>
                  <a:rPr lang="en-US" dirty="0">
                    <a:solidFill>
                      <a:srgbClr val="12284B"/>
                    </a:solidFill>
                  </a:rPr>
                  <a:t>-partial) hit set: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12284B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0EE-40BE-3F80-F8C7-1E5E6AF23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997FC-EE35-1A94-0356-0D5020E845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FECBE4D-DB74-E9C7-627A-9B6F71A75051}"/>
              </a:ext>
            </a:extLst>
          </p:cNvPr>
          <p:cNvGrpSpPr/>
          <p:nvPr/>
        </p:nvGrpSpPr>
        <p:grpSpPr>
          <a:xfrm>
            <a:off x="115236" y="1162276"/>
            <a:ext cx="11981687" cy="4215178"/>
            <a:chOff x="115236" y="1325563"/>
            <a:chExt cx="11981687" cy="421517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27C0E3-F14C-510E-106D-331D054F3A7C}"/>
                </a:ext>
              </a:extLst>
            </p:cNvPr>
            <p:cNvGrpSpPr/>
            <p:nvPr/>
          </p:nvGrpSpPr>
          <p:grpSpPr>
            <a:xfrm>
              <a:off x="115236" y="1325563"/>
              <a:ext cx="11979191" cy="4192717"/>
              <a:chOff x="457200" y="91440"/>
              <a:chExt cx="14630400" cy="51206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F4B0429-5710-34AF-BB86-0A72DAFAA87C}"/>
                  </a:ext>
                </a:extLst>
              </p:cNvPr>
              <p:cNvGrpSpPr/>
              <p:nvPr/>
            </p:nvGrpSpPr>
            <p:grpSpPr>
              <a:xfrm>
                <a:off x="457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E26F6DA-BA0C-7B51-7246-BBD755D8DFDD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〈1〉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5233AC3-0D53-342D-F886-1D6BDC563CA9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1)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A941FC2-64C6-42A1-0E7E-806AC2975BDD}"/>
                  </a:ext>
                </a:extLst>
              </p:cNvPr>
              <p:cNvGrpSpPr/>
              <p:nvPr/>
            </p:nvGrpSpPr>
            <p:grpSpPr>
              <a:xfrm>
                <a:off x="41148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0C522A1-BC57-3A35-F3C9-93CA5DE992F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6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〈10〉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24AB1234-9D26-E6E3-475F-1DAD2701D847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[4, 6)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529DEEE-99DA-AE69-95AD-CE7A48CCEABB}"/>
                  </a:ext>
                </a:extLst>
              </p:cNvPr>
              <p:cNvCxnSpPr>
                <a:cxnSpLocks/>
                <a:stCxn id="57" idx="2"/>
                <a:endCxn id="68" idx="0"/>
              </p:cNvCxnSpPr>
              <p:nvPr/>
            </p:nvCxnSpPr>
            <p:spPr>
              <a:xfrm flipH="1">
                <a:off x="22860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122E3BB-1C71-F475-8192-D0B0C5C38639}"/>
                  </a:ext>
                </a:extLst>
              </p:cNvPr>
              <p:cNvGrpSpPr/>
              <p:nvPr/>
            </p:nvGrpSpPr>
            <p:grpSpPr>
              <a:xfrm>
                <a:off x="1371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9D5CB7C0-F0F5-9432-43EF-C2E221F1F36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6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〈3〉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AE2D2B9-C9BC-A233-070D-F79CE9FA571F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[1, 2)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2D3319-D6BD-9B86-BA2B-89B37455CBC2}"/>
                  </a:ext>
                </a:extLst>
              </p:cNvPr>
              <p:cNvGrpSpPr/>
              <p:nvPr/>
            </p:nvGrpSpPr>
            <p:grpSpPr>
              <a:xfrm>
                <a:off x="4572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D73122D-17BE-9D1A-0404-2C5F809FCE1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〈2〉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A3B20DC-D058-5BF6-B1A4-AB1999213C9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2)</a:t>
                  </a: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90F3AA-3237-BD34-A7E9-6308D93A3B17}"/>
                  </a:ext>
                </a:extLst>
              </p:cNvPr>
              <p:cNvCxnSpPr>
                <a:cxnSpLocks/>
                <a:stCxn id="79" idx="2"/>
                <a:endCxn id="84" idx="0"/>
              </p:cNvCxnSpPr>
              <p:nvPr/>
            </p:nvCxnSpPr>
            <p:spPr>
              <a:xfrm flipH="1">
                <a:off x="914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A389834-2B1C-80D5-0325-3E9D47B753D9}"/>
                  </a:ext>
                </a:extLst>
              </p:cNvPr>
              <p:cNvCxnSpPr>
                <a:cxnSpLocks/>
                <a:stCxn id="79" idx="2"/>
                <a:endCxn id="80" idx="0"/>
              </p:cNvCxnSpPr>
              <p:nvPr/>
            </p:nvCxnSpPr>
            <p:spPr>
              <a:xfrm>
                <a:off x="1371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5A1299D-CEED-84BC-1D10-F23244C6F44A}"/>
                  </a:ext>
                </a:extLst>
              </p:cNvPr>
              <p:cNvGrpSpPr/>
              <p:nvPr/>
            </p:nvGrpSpPr>
            <p:grpSpPr>
              <a:xfrm>
                <a:off x="2286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A79C3D6-A6B7-3449-4369-385C79BB5560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〈6〉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D82BFDA-052C-FFF6-D01A-3ADE48DB055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[2, 3)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51EC26-1B11-89B4-A494-1DE702D0A2AD}"/>
                  </a:ext>
                </a:extLst>
              </p:cNvPr>
              <p:cNvGrpSpPr/>
              <p:nvPr/>
            </p:nvGrpSpPr>
            <p:grpSpPr>
              <a:xfrm>
                <a:off x="3200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6D96A332-CD72-51A8-2BC1-F216F891D9B1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〈7〉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23F487D-1055-6ABE-64E8-836B14F1A91C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[3, 4)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C2856C6-0787-3326-D716-E6DB91FF8F75}"/>
                  </a:ext>
                </a:extLst>
              </p:cNvPr>
              <p:cNvGrpSpPr/>
              <p:nvPr/>
            </p:nvGrpSpPr>
            <p:grpSpPr>
              <a:xfrm>
                <a:off x="22860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446653D-A2EB-FAF1-7F2E-0C2BEAF92C8F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6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〈5〉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C571D143-87EA-411F-AE24-5D6F63E810E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[2, 4)</a:t>
                  </a:r>
                </a:p>
              </p:txBody>
            </p: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55EDA0A-B290-8F9B-5722-FB95FFCA38EE}"/>
                  </a:ext>
                </a:extLst>
              </p:cNvPr>
              <p:cNvCxnSpPr>
                <a:cxnSpLocks/>
                <a:stCxn id="73" idx="2"/>
                <a:endCxn id="76" idx="0"/>
              </p:cNvCxnSpPr>
              <p:nvPr/>
            </p:nvCxnSpPr>
            <p:spPr>
              <a:xfrm flipH="1">
                <a:off x="2743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D010179-1D01-868B-3FF0-648B7DA34552}"/>
                  </a:ext>
                </a:extLst>
              </p:cNvPr>
              <p:cNvCxnSpPr>
                <a:cxnSpLocks/>
                <a:stCxn id="73" idx="2"/>
                <a:endCxn id="74" idx="0"/>
              </p:cNvCxnSpPr>
              <p:nvPr/>
            </p:nvCxnSpPr>
            <p:spPr>
              <a:xfrm>
                <a:off x="3200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BAE508-47A5-3F72-F0A9-24D15EC85DD7}"/>
                  </a:ext>
                </a:extLst>
              </p:cNvPr>
              <p:cNvGrpSpPr/>
              <p:nvPr/>
            </p:nvGrpSpPr>
            <p:grpSpPr>
              <a:xfrm>
                <a:off x="41148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206239-44B8-2A4A-5844-9DFB5883BE06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〈9〉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43218FC-026A-FD61-0539-4A117AAE4EAD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[4, 8)</a:t>
                  </a:r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6CEF14C-4984-C606-39F2-F8E12CE03152}"/>
                  </a:ext>
                </a:extLst>
              </p:cNvPr>
              <p:cNvCxnSpPr>
                <a:cxnSpLocks/>
                <a:stCxn id="69" idx="2"/>
                <a:endCxn id="78" idx="0"/>
              </p:cNvCxnSpPr>
              <p:nvPr/>
            </p:nvCxnSpPr>
            <p:spPr>
              <a:xfrm flipH="1">
                <a:off x="1371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7945E64-FBFB-75E6-9BDF-40879ED1BE2D}"/>
                  </a:ext>
                </a:extLst>
              </p:cNvPr>
              <p:cNvCxnSpPr>
                <a:cxnSpLocks/>
                <a:stCxn id="69" idx="2"/>
                <a:endCxn id="72" idx="0"/>
              </p:cNvCxnSpPr>
              <p:nvPr/>
            </p:nvCxnSpPr>
            <p:spPr>
              <a:xfrm>
                <a:off x="22860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3654CE1-F0D2-C5BC-9665-F7DB7E7C6A90}"/>
                  </a:ext>
                </a:extLst>
              </p:cNvPr>
              <p:cNvGrpSpPr/>
              <p:nvPr/>
            </p:nvGrpSpPr>
            <p:grpSpPr>
              <a:xfrm>
                <a:off x="4572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8C0620B8-8A2E-58D6-4AF5-897EB792022C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〈4〉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C180833-BCED-FD6E-A9F5-F273977A49B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4)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2174CFB-0C3C-AAA7-C64C-B7A486B3F415}"/>
                  </a:ext>
                </a:extLst>
              </p:cNvPr>
              <p:cNvGrpSpPr/>
              <p:nvPr/>
            </p:nvGrpSpPr>
            <p:grpSpPr>
              <a:xfrm>
                <a:off x="41148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F765DD0-4B99-9D5A-43BE-A632A7184D7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〈11〉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C5A6BC-1B37-E9C5-11EA-20DBD950B2A2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[4, 5)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76FE56F-A141-ACE8-1C33-309525004782}"/>
                  </a:ext>
                </a:extLst>
              </p:cNvPr>
              <p:cNvGrpSpPr/>
              <p:nvPr/>
            </p:nvGrpSpPr>
            <p:grpSpPr>
              <a:xfrm>
                <a:off x="5029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9133B26-847E-9D10-382F-B7339D31053F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〈12〉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F4D39F2-0DB2-20B7-B8F1-B879304E354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[5, 6)</a:t>
                  </a: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49B80EF-460F-5F20-66A8-5F53B35F497D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flipH="1">
                <a:off x="4572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DC11266-5FDD-2413-F306-748B3C8834C3}"/>
                  </a:ext>
                </a:extLst>
              </p:cNvPr>
              <p:cNvCxnSpPr>
                <a:cxnSpLocks/>
                <a:endCxn id="64" idx="0"/>
              </p:cNvCxnSpPr>
              <p:nvPr/>
            </p:nvCxnSpPr>
            <p:spPr>
              <a:xfrm>
                <a:off x="5029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F7EA58E-511F-90CE-13F8-61AE59689577}"/>
                  </a:ext>
                </a:extLst>
              </p:cNvPr>
              <p:cNvCxnSpPr>
                <a:cxnSpLocks/>
                <a:stCxn id="71" idx="2"/>
                <a:endCxn id="82" idx="0"/>
              </p:cNvCxnSpPr>
              <p:nvPr/>
            </p:nvCxnSpPr>
            <p:spPr>
              <a:xfrm flipH="1">
                <a:off x="50292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4B3F82-CD9E-E67C-24AE-C9E7129D109F}"/>
                  </a:ext>
                </a:extLst>
              </p:cNvPr>
              <p:cNvCxnSpPr>
                <a:cxnSpLocks/>
                <a:stCxn id="71" idx="2"/>
                <a:endCxn id="58" idx="0"/>
              </p:cNvCxnSpPr>
              <p:nvPr/>
            </p:nvCxnSpPr>
            <p:spPr>
              <a:xfrm>
                <a:off x="5943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9C8B9FA-4108-5284-F68C-C32C5D479951}"/>
                  </a:ext>
                </a:extLst>
              </p:cNvPr>
              <p:cNvGrpSpPr/>
              <p:nvPr/>
            </p:nvGrpSpPr>
            <p:grpSpPr>
              <a:xfrm>
                <a:off x="5943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6B3A835-80B2-BBCD-8E5A-83B82D0265A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〈14〉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3202833-0726-D3A4-D36E-7FD3A10DC89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[6, 7)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FFA85C8-D584-D427-3462-32215A89D526}"/>
                  </a:ext>
                </a:extLst>
              </p:cNvPr>
              <p:cNvGrpSpPr/>
              <p:nvPr/>
            </p:nvGrpSpPr>
            <p:grpSpPr>
              <a:xfrm>
                <a:off x="6858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1626207-AAFB-D58D-BB11-1463511EA09B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〈15〉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453B33D-85AE-B4CE-9FAA-E7A6F564BE4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[7, 8)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8661EE8-3574-3489-8990-255475868A70}"/>
                  </a:ext>
                </a:extLst>
              </p:cNvPr>
              <p:cNvGrpSpPr/>
              <p:nvPr/>
            </p:nvGrpSpPr>
            <p:grpSpPr>
              <a:xfrm>
                <a:off x="59436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9C3B6C5-D864-A117-FA30-D35B65A06839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〈13〉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EB713C4-1BB5-EC91-900B-9A6D66791DEA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[6, 8)</a:t>
                  </a:r>
                </a:p>
              </p:txBody>
            </p: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22EE5F1-D41A-F69E-3044-46E016AA9ADF}"/>
                  </a:ext>
                </a:extLst>
              </p:cNvPr>
              <p:cNvCxnSpPr>
                <a:cxnSpLocks/>
                <a:stCxn id="59" idx="2"/>
                <a:endCxn id="62" idx="0"/>
              </p:cNvCxnSpPr>
              <p:nvPr/>
            </p:nvCxnSpPr>
            <p:spPr>
              <a:xfrm flipH="1">
                <a:off x="64008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827FE0D-6209-65D5-10C7-6BE296BA0C2E}"/>
                  </a:ext>
                </a:extLst>
              </p:cNvPr>
              <p:cNvCxnSpPr>
                <a:cxnSpLocks/>
                <a:stCxn id="59" idx="2"/>
                <a:endCxn id="60" idx="0"/>
              </p:cNvCxnSpPr>
              <p:nvPr/>
            </p:nvCxnSpPr>
            <p:spPr>
              <a:xfrm>
                <a:off x="6858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295E6A4-6B9B-82D1-C201-0575CC8F5F40}"/>
                  </a:ext>
                </a:extLst>
              </p:cNvPr>
              <p:cNvGrpSpPr/>
              <p:nvPr/>
            </p:nvGrpSpPr>
            <p:grpSpPr>
              <a:xfrm>
                <a:off x="4572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8DB5979B-0525-45B3-C9F2-EA091EDA63CA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〈8〉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0BC399E-396C-E4D9-1EB4-7734F4E67C17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8)</a:t>
                  </a:r>
                </a:p>
              </p:txBody>
            </p: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8613AA8-0300-2230-1564-640B1148579D}"/>
                  </a:ext>
                </a:extLst>
              </p:cNvPr>
              <p:cNvCxnSpPr>
                <a:cxnSpLocks/>
                <a:stCxn id="57" idx="2"/>
                <a:endCxn id="70" idx="0"/>
              </p:cNvCxnSpPr>
              <p:nvPr/>
            </p:nvCxnSpPr>
            <p:spPr>
              <a:xfrm>
                <a:off x="41148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280531B-2C8F-3D8E-2DE5-F67AF1B32330}"/>
                  </a:ext>
                </a:extLst>
              </p:cNvPr>
              <p:cNvGrpSpPr/>
              <p:nvPr/>
            </p:nvGrpSpPr>
            <p:grpSpPr>
              <a:xfrm>
                <a:off x="457200" y="91440"/>
                <a:ext cx="14630400" cy="731520"/>
                <a:chOff x="999641" y="2162014"/>
                <a:chExt cx="914400" cy="7315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F702152-E1F4-F0DE-DECD-10E910C89F14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〈16〉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AFA02B2-D658-C600-6EA1-92139D6939DC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16)</a:t>
                  </a: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C9E22BB-6A8D-E7AB-A53A-F61563B8A992}"/>
                  </a:ext>
                </a:extLst>
              </p:cNvPr>
              <p:cNvCxnSpPr>
                <a:cxnSpLocks/>
                <a:stCxn id="55" idx="2"/>
                <a:endCxn id="56" idx="0"/>
              </p:cNvCxnSpPr>
              <p:nvPr/>
            </p:nvCxnSpPr>
            <p:spPr>
              <a:xfrm flipH="1">
                <a:off x="41148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2BF4F8E-83FF-BC3E-0F01-38BD3F15B2D4}"/>
                  </a:ext>
                </a:extLst>
              </p:cNvPr>
              <p:cNvCxnSpPr>
                <a:cxnSpLocks/>
                <a:stCxn id="55" idx="2"/>
                <a:endCxn id="52" idx="0"/>
              </p:cNvCxnSpPr>
              <p:nvPr/>
            </p:nvCxnSpPr>
            <p:spPr>
              <a:xfrm>
                <a:off x="77724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988FA21-96CE-EB45-1693-1E31CBD0AEC3}"/>
                  </a:ext>
                </a:extLst>
              </p:cNvPr>
              <p:cNvGrpSpPr/>
              <p:nvPr/>
            </p:nvGrpSpPr>
            <p:grpSpPr>
              <a:xfrm>
                <a:off x="77724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70FBC9E-BDB4-D071-58F2-832BD9B6EEDC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〈17〉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7159C30-0C63-AED6-C710-7004885B4EDE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16)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4F5725-3F1A-6FD7-EF53-E3138E6FF87F}"/>
                  </a:ext>
                </a:extLst>
              </p:cNvPr>
              <p:cNvGrpSpPr/>
              <p:nvPr/>
            </p:nvGrpSpPr>
            <p:grpSpPr>
              <a:xfrm>
                <a:off x="77724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44C019E-D523-9EAC-7DF1-8924FF915A2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〈18〉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861514C-C761-A34B-E6E4-5623FB0B959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12)</a:t>
                  </a:r>
                </a:p>
              </p:txBody>
            </p: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1A1BD5E-590B-89C5-EDDE-24A7CE708E60}"/>
                  </a:ext>
                </a:extLst>
              </p:cNvPr>
              <p:cNvCxnSpPr>
                <a:cxnSpLocks/>
                <a:stCxn id="53" idx="2"/>
                <a:endCxn id="50" idx="0"/>
              </p:cNvCxnSpPr>
              <p:nvPr/>
            </p:nvCxnSpPr>
            <p:spPr>
              <a:xfrm flipH="1">
                <a:off x="96012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C0BA626-A917-5F24-8E20-D56A58E9847B}"/>
                  </a:ext>
                </a:extLst>
              </p:cNvPr>
              <p:cNvGrpSpPr/>
              <p:nvPr/>
            </p:nvGrpSpPr>
            <p:grpSpPr>
              <a:xfrm>
                <a:off x="77724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34C2163-7D45-159C-EA3D-414AAF894E7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〈19〉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8B5A003-CD9B-B865-065F-0DA5978F1C63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10)</a:t>
                  </a:r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F0EE5D0-0E35-477F-1E63-C4460E50C929}"/>
                  </a:ext>
                </a:extLst>
              </p:cNvPr>
              <p:cNvCxnSpPr>
                <a:cxnSpLocks/>
                <a:stCxn id="51" idx="2"/>
                <a:endCxn id="48" idx="0"/>
              </p:cNvCxnSpPr>
              <p:nvPr/>
            </p:nvCxnSpPr>
            <p:spPr>
              <a:xfrm flipH="1">
                <a:off x="86868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5706B5-59E2-B436-4B0B-3A5350C6A91C}"/>
                  </a:ext>
                </a:extLst>
              </p:cNvPr>
              <p:cNvGrpSpPr/>
              <p:nvPr/>
            </p:nvGrpSpPr>
            <p:grpSpPr>
              <a:xfrm>
                <a:off x="7772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A3F1F97-C5DD-B35B-F099-A0EA0899824A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〈20〉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8BBEF3-766C-A137-5E79-8D609094CCB5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9)</a:t>
                  </a:r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B523FD8-01C8-6139-4211-F480CED525F7}"/>
                  </a:ext>
                </a:extLst>
              </p:cNvPr>
              <p:cNvCxnSpPr>
                <a:cxnSpLocks/>
                <a:stCxn id="49" idx="2"/>
                <a:endCxn id="46" idx="0"/>
              </p:cNvCxnSpPr>
              <p:nvPr/>
            </p:nvCxnSpPr>
            <p:spPr>
              <a:xfrm flipH="1">
                <a:off x="8229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FC2574-D525-232B-449B-1E81C18D5C85}"/>
                </a:ext>
              </a:extLst>
            </p:cNvPr>
            <p:cNvGrpSpPr/>
            <p:nvPr/>
          </p:nvGrpSpPr>
          <p:grpSpPr>
            <a:xfrm>
              <a:off x="9138803" y="3434400"/>
              <a:ext cx="2958120" cy="2106341"/>
              <a:chOff x="9138803" y="3434400"/>
              <a:chExt cx="2958120" cy="2106341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602DA2D-8139-D564-1A0D-A3588A3AD769}"/>
                  </a:ext>
                </a:extLst>
              </p:cNvPr>
              <p:cNvGrpSpPr/>
              <p:nvPr/>
            </p:nvGrpSpPr>
            <p:grpSpPr>
              <a:xfrm>
                <a:off x="9478214" y="4118212"/>
                <a:ext cx="2616214" cy="746464"/>
                <a:chOff x="12344400" y="4325112"/>
                <a:chExt cx="3195229" cy="911670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E9C19683-E2EE-0587-E628-1BE4BFD49EA2}"/>
                    </a:ext>
                  </a:extLst>
                </p:cNvPr>
                <p:cNvGrpSpPr/>
                <p:nvPr/>
              </p:nvGrpSpPr>
              <p:grpSpPr>
                <a:xfrm>
                  <a:off x="12344400" y="4602798"/>
                  <a:ext cx="3193380" cy="365760"/>
                  <a:chOff x="12484608" y="3553968"/>
                  <a:chExt cx="3193380" cy="365760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03DDEA6E-43BE-60C6-B962-0E1F4CD6F2A7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F9010E2B-ECC8-B148-3B4C-15480DB881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r>
                          <a:rPr lang="en-US" sz="16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Helvetica" pitchFamily="2" charset="0"/>
                            <a:cs typeface="Arial" panose="020B0604020202020204" pitchFamily="34" charset="0"/>
                          </a:rPr>
                          <a:t>Intermediate nodes </a:t>
                        </a:r>
                        <a14:m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ℳ</m:t>
                            </m:r>
                          </m:oMath>
                        </a14:m>
                        <a:endPara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F9010E2B-ECC8-B148-3B4C-15480DB881A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695" t="-12500" b="-33333"/>
                        </a:stretch>
                      </a:blipFill>
                      <a:ln w="28575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139ADF31-80E3-DFE3-1322-9DE6DD9E560A}"/>
                    </a:ext>
                  </a:extLst>
                </p:cNvPr>
                <p:cNvGrpSpPr/>
                <p:nvPr/>
              </p:nvGrpSpPr>
              <p:grpSpPr>
                <a:xfrm>
                  <a:off x="12344400" y="4871022"/>
                  <a:ext cx="3193380" cy="365760"/>
                  <a:chOff x="12484608" y="3553968"/>
                  <a:chExt cx="3193380" cy="36576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FA7A463D-EE06-DF5B-83D6-700B063587B9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4F3250CD-265F-1BF1-29A1-2068C51250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r>
                          <a:rPr lang="en-US" sz="16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Helvetica" pitchFamily="2" charset="0"/>
                            <a:cs typeface="Arial" panose="020B0604020202020204" pitchFamily="34" charset="0"/>
                          </a:rPr>
                          <a:t>Leaf nodes </a:t>
                        </a:r>
                        <a14:m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ℒ</m:t>
                            </m:r>
                          </m:oMath>
                        </a14:m>
                        <a:endParaRPr lang="en-US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itchFamily="2" charset="0"/>
                          <a:ea typeface="Cambria Math" panose="02040503050406030204" pitchFamily="18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4F3250CD-265F-1BF1-29A1-2068C512505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695" t="-12000" b="-28000"/>
                        </a:stretch>
                      </a:blipFill>
                      <a:ln w="28575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8A279827-5A00-9B28-123C-8255608305F2}"/>
                    </a:ext>
                  </a:extLst>
                </p:cNvPr>
                <p:cNvGrpSpPr/>
                <p:nvPr/>
              </p:nvGrpSpPr>
              <p:grpSpPr>
                <a:xfrm>
                  <a:off x="12344400" y="4325112"/>
                  <a:ext cx="3195229" cy="365760"/>
                  <a:chOff x="12484608" y="3553968"/>
                  <a:chExt cx="3195229" cy="365760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EB8719E6-B2C6-1E56-DCFB-4C735A52DF27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1" name="Rectangle 90">
                        <a:extLst>
                          <a:ext uri="{FF2B5EF4-FFF2-40B4-BE49-F238E27FC236}">
                            <a16:creationId xmlns:a16="http://schemas.microsoft.com/office/drawing/2014/main" id="{3E543849-3FCB-12DD-76DD-A6444CCC4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7904" y="3553968"/>
                        <a:ext cx="2731933" cy="36576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r>
                          <a:rPr lang="en-US" sz="16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Helvetica" pitchFamily="2" charset="0"/>
                            <a:cs typeface="Arial" panose="020B0604020202020204" pitchFamily="34" charset="0"/>
                          </a:rPr>
                          <a:t>Placeholder nodes </a:t>
                        </a:r>
                        <a14:m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𝒫</m:t>
                            </m:r>
                          </m:oMath>
                        </a14:m>
                        <a:endParaRPr lang="en-US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itchFamily="2" charset="0"/>
                          <a:ea typeface="Cambria Math" panose="02040503050406030204" pitchFamily="18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1" name="Rectangle 90">
                        <a:extLst>
                          <a:ext uri="{FF2B5EF4-FFF2-40B4-BE49-F238E27FC236}">
                            <a16:creationId xmlns:a16="http://schemas.microsoft.com/office/drawing/2014/main" id="{3E543849-3FCB-12DD-76DD-A6444CCC4B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7904" y="3553968"/>
                        <a:ext cx="2731933" cy="36576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695" t="-12000" b="-28000"/>
                        </a:stretch>
                      </a:blipFill>
                      <a:ln w="28575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1290DC41-B01C-F2D0-A13C-5A12C859C911}"/>
                  </a:ext>
                </a:extLst>
              </p:cNvPr>
              <p:cNvGrpSpPr/>
              <p:nvPr/>
            </p:nvGrpSpPr>
            <p:grpSpPr>
              <a:xfrm>
                <a:off x="9478212" y="5016651"/>
                <a:ext cx="2618710" cy="524090"/>
                <a:chOff x="12344400" y="3502152"/>
                <a:chExt cx="3198278" cy="640080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C976489B-E059-95CA-5E24-9E6242006E73}"/>
                    </a:ext>
                  </a:extLst>
                </p:cNvPr>
                <p:cNvGrpSpPr/>
                <p:nvPr/>
              </p:nvGrpSpPr>
              <p:grpSpPr>
                <a:xfrm>
                  <a:off x="12344400" y="3776472"/>
                  <a:ext cx="3198278" cy="365760"/>
                  <a:chOff x="12484608" y="3550920"/>
                  <a:chExt cx="3198278" cy="365760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F92A6034-093A-330D-0A7E-B6DCD399CA71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DFFFFD36-2A4A-C906-D322-91771166A871}"/>
                      </a:ext>
                    </a:extLst>
                  </p:cNvPr>
                  <p:cNvSpPr/>
                  <p:nvPr/>
                </p:nvSpPr>
                <p:spPr>
                  <a:xfrm>
                    <a:off x="12947904" y="3550920"/>
                    <a:ext cx="2734982" cy="36576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Entire hit of [1, 6)</a:t>
                    </a: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3013B52E-E8AC-1F48-4537-7FFBEF97AA07}"/>
                    </a:ext>
                  </a:extLst>
                </p:cNvPr>
                <p:cNvGrpSpPr/>
                <p:nvPr/>
              </p:nvGrpSpPr>
              <p:grpSpPr>
                <a:xfrm>
                  <a:off x="12344400" y="3502152"/>
                  <a:ext cx="3198278" cy="365760"/>
                  <a:chOff x="12484608" y="3553968"/>
                  <a:chExt cx="3198278" cy="365760"/>
                </a:xfrm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CAEEA3C5-1659-C4EA-42FD-1FCB1D0C04E6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920CB46E-5C69-8F66-C3DD-E615D3945417}"/>
                      </a:ext>
                    </a:extLst>
                  </p:cNvPr>
                  <p:cNvSpPr/>
                  <p:nvPr/>
                </p:nvSpPr>
                <p:spPr>
                  <a:xfrm>
                    <a:off x="12947904" y="3553968"/>
                    <a:ext cx="2734982" cy="36576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Partial hit of [1, 6)</a:t>
                    </a:r>
                    <a:endParaRPr lang="en-US" sz="1600" b="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321AE77-E138-CC3D-EB7A-39151239C5AD}"/>
                      </a:ext>
                    </a:extLst>
                  </p:cNvPr>
                  <p:cNvSpPr/>
                  <p:nvPr/>
                </p:nvSpPr>
                <p:spPr>
                  <a:xfrm>
                    <a:off x="9860050" y="3668992"/>
                    <a:ext cx="2232864" cy="2994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Time range of node </a:t>
                    </a:r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oMath>
                    </a14:m>
                    <a:endParaRPr lang="en-US" sz="1600" b="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321AE77-E138-CC3D-EB7A-39151239C5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60050" y="3668992"/>
                    <a:ext cx="2232864" cy="29948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695" t="-12500" b="-33333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EE36717-59D8-4482-85C3-DEE1BE8FB1D6}"/>
                  </a:ext>
                </a:extLst>
              </p:cNvPr>
              <p:cNvSpPr/>
              <p:nvPr/>
            </p:nvSpPr>
            <p:spPr>
              <a:xfrm>
                <a:off x="9857554" y="3444382"/>
                <a:ext cx="2239369" cy="29948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Helvetica" pitchFamily="2" charset="0"/>
                    <a:cs typeface="Arial" panose="020B0604020202020204" pitchFamily="34" charset="0"/>
                  </a:rPr>
                  <a:t>Node number</a:t>
                </a:r>
                <a:endParaRPr lang="en-US" sz="1600" b="0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CB196E8F-0D6D-8C76-6E06-7ED1BCE078B0}"/>
                      </a:ext>
                    </a:extLst>
                  </p:cNvPr>
                  <p:cNvSpPr/>
                  <p:nvPr/>
                </p:nvSpPr>
                <p:spPr>
                  <a:xfrm>
                    <a:off x="9138803" y="3434400"/>
                    <a:ext cx="1038197" cy="2994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rgbClr val="002060"/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〈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oMath>
                    </a14:m>
                    <a:r>
                      <a:rPr lang="en-US" sz="1600" dirty="0">
                        <a:solidFill>
                          <a:srgbClr val="002060"/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〉</a:t>
                    </a:r>
                  </a:p>
                </p:txBody>
              </p:sp>
            </mc:Choice>
            <mc:Fallback xmlns=""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CB196E8F-0D6D-8C76-6E06-7ED1BCE078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38803" y="3434400"/>
                    <a:ext cx="1038197" cy="2994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2000" b="-28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81266D3-F6A4-AB2D-94AE-8E130676B7F8}"/>
                      </a:ext>
                    </a:extLst>
                  </p:cNvPr>
                  <p:cNvSpPr/>
                  <p:nvPr/>
                </p:nvSpPr>
                <p:spPr>
                  <a:xfrm>
                    <a:off x="9168751" y="3659010"/>
                    <a:ext cx="1038197" cy="2994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600" dirty="0">
                      <a:solidFill>
                        <a:srgbClr val="002060"/>
                      </a:solidFill>
                      <a:latin typeface="Helvetica" pitchFamily="2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81266D3-F6A4-AB2D-94AE-8E130676B7F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8751" y="3659010"/>
                    <a:ext cx="1038197" cy="29948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3127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B709C-1D4C-5C32-64D4-90E53292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Optimally Pruning the Hit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AA522-7C6C-01E4-4A08-1A376778A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b"/>
              <a:lstStyle/>
              <a:p>
                <a:r>
                  <a:rPr lang="en-US" b="1" u="sng" dirty="0"/>
                  <a:t>Theorem:</a:t>
                </a:r>
                <a:r>
                  <a:rPr lang="en-US" dirty="0"/>
                  <a:t> Given a range query</a:t>
                </a:r>
                <a:r>
                  <a:rPr kumimoji="1" lang="en-US" altLang="zh-CN" b="1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kumimoji="1" lang="en-US" altLang="zh-CN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Algorithm 1 runs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/>
                  <a:t> time and</a:t>
                </a:r>
              </a:p>
              <a:p>
                <a:pPr lvl="1"/>
                <a:r>
                  <a:rPr lang="en-US" dirty="0"/>
                  <a:t> Finds a </a:t>
                </a:r>
                <a:r>
                  <a:rPr lang="en-US" b="1" i="1" dirty="0"/>
                  <a:t>smallest</a:t>
                </a:r>
                <a:r>
                  <a:rPr lang="en-US" dirty="0"/>
                  <a:t> pruned hit set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partial hits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1" lang="en-US" altLang="ko-KR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entire hits.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AA522-7C6C-01E4-4A08-1A376778A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3F6E9-F37C-8661-F52F-6FCC5D5FBF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D8C2D-EF75-27F4-3DDA-1F0C65235B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F9AE8-292E-8680-249A-778AAD243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13" y="1137886"/>
            <a:ext cx="6383373" cy="42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0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9CA-532A-5E38-C4CC-B0DD2F4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Subtensor Decompositions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aim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answer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kumimoji="1"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using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(pruned)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subtensor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decompositions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𝓨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ko-KR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𝜏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).</a:t>
                </a:r>
              </a:p>
              <a:p>
                <a:pPr lvl="1"/>
                <a:r>
                  <a:rPr lang="en-US" altLang="zh-CN" dirty="0"/>
                  <a:t>Let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𝓗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denote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factor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𝓨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respectively.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Express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concatenation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along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temporal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𝓧</m:t>
                          </m:r>
                        </m:e>
                        <m:sub>
                          <m:d>
                            <m:dPr>
                              <m:begChr m:val="[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𝓧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R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R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1" lang="en-US" altLang="ko-KR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∩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𝓧</m:t>
                                    </m:r>
                                  </m:e>
                                  <m:sub>
                                    <m:d>
                                      <m:dPr>
                                        <m:begChr m:val="["/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R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</m:t>
                                            </m:r>
                                          </m:sub>
                                        </m:s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kumimoji="1" lang="en-US" altLang="ko-KR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e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kumimoji="1" lang="en-US" altLang="ko-KR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∩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1" lang="en-US" altLang="ko-KR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ko-KR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kumimoji="1" lang="en-US" altLang="zh-CN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ko-KR" i="1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b="0" i="1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𝓨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𝓨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=:</m:t>
                      </m:r>
                      <m:acc>
                        <m:accPr>
                          <m:chr m:val="̃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𝓨</m:t>
                          </m:r>
                        </m:e>
                      </m:acc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Next,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factor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𝓨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𝓧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b="1" u="sng" dirty="0"/>
                  <a:t>Key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idea: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Leverage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concatenation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𝓨</m:t>
                        </m:r>
                      </m:e>
                    </m:ac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speed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Tucker-ALS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iterations.</a:t>
                </a:r>
              </a:p>
              <a:p>
                <a:pPr lvl="2"/>
                <a:r>
                  <a:rPr lang="en-US" altLang="zh-CN" dirty="0"/>
                  <a:t>Recall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factor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leading left </a:t>
                </a:r>
                <a:r>
                  <a:rPr lang="en-US" b="1" dirty="0"/>
                  <a:t>singular vectors </a:t>
                </a:r>
                <a:r>
                  <a:rPr lang="en-US" dirty="0"/>
                  <a:t>of the matrix</a:t>
                </a:r>
                <a:r>
                  <a:rPr lang="en-US" altLang="zh-CN" dirty="0"/>
                  <a:t>:</a:t>
                </a:r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mat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𝓨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kumimoji="1"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suffices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speed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this</a:t>
                </a:r>
                <a:r>
                  <a:rPr lang="zh-CN" altLang="en-US" dirty="0"/>
                  <a:t> </a:t>
                </a:r>
                <a:r>
                  <a:rPr lang="en-US" altLang="zh-CN" b="1" dirty="0" err="1"/>
                  <a:t>matricization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089"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0EE-40BE-3F80-F8C7-1E5E6AF23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997FC-EE35-1A94-0356-0D5020E845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9CA-532A-5E38-C4CC-B0DD2F4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Matricization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Temporal Mode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</a:t>
                </a:r>
                <a:r>
                  <a:rPr lang="en-US" dirty="0"/>
                  <a:t>ewrite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mat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via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b="1" u="sng" dirty="0"/>
                  <a:t>Kronecker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product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mat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𝓨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mat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̃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mat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𝓗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nary>
                        <m:naryPr>
                          <m:chr m:val="⨂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Computing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matricization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temporal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mat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𝓨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mat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𝓨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mat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𝓨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  <m:nary>
                            <m:naryPr>
                              <m:chr m:val="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mat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𝓗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⨂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=2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𝑽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⨂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=2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 panose="02040503050406030204" pitchFamily="18" charset="0"/>
                                                  </a:rPr>
                                                  <m:t>𝑼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mat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𝓗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⨂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=2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𝑽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⨂"/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=2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 panose="02040503050406030204" pitchFamily="18" charset="0"/>
                                                  </a:rPr>
                                                  <m:t>𝑼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=&amp;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mat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𝓗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nary>
                                      <m:naryPr>
                                        <m:chr m:val="⨂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𝑽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 panose="02040503050406030204" pitchFamily="18" charset="0"/>
                                                  </a:rPr>
                                                  <m:t>𝑼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𝑽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mat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𝓗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nary>
                                      <m:naryPr>
                                        <m:chr m:val="⨂"/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=2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𝑽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</m:d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zh-CN">
                                                    <a:latin typeface="Cambria Math" panose="02040503050406030204" pitchFamily="18" charset="0"/>
                                                  </a:rPr>
                                                  <m:t>T</m:t>
                                                </m:r>
                                              </m:sup>
                                            </m:sSubSup>
                                            <m:sSup>
                                              <m:s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altLang="zh-CN" b="1" i="1">
                                                    <a:latin typeface="Cambria Math" panose="02040503050406030204" pitchFamily="18" charset="0"/>
                                                  </a:rPr>
                                                  <m:t>𝑼</m:t>
                                                </m:r>
                                              </m:e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p>
                                          </m:e>
                                        </m:d>
                                      </m:e>
                                    </m:nary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mat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𝓗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𝑽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𝑼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</m:d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CN">
                                                        <a:latin typeface="Cambria Math" panose="02040503050406030204" pitchFamily="18" charset="0"/>
                                                      </a:rPr>
                                                      <m:t>T</m:t>
                                                    </m:r>
                                                  </m:sup>
                                                </m:sSup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̃"/>
                                                        <m:ctrlP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zh-CN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𝑽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d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𝑼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</m:d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CN">
                                                        <a:latin typeface="Cambria Math" panose="02040503050406030204" pitchFamily="18" charset="0"/>
                                                      </a:rPr>
                                                      <m:t>T</m:t>
                                                    </m:r>
                                                  </m:sup>
                                                </m:sSup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̃"/>
                                                        <m:ctrlP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zh-CN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𝑽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func>
                                      <m:func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>
                                                <a:latin typeface="Cambria Math" panose="02040503050406030204" pitchFamily="18" charset="0"/>
                                              </a:rPr>
                                              <m:t>mat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𝓗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Sup>
                                              <m:sSubSup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𝑽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𝑼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</m:d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CN">
                                                        <a:latin typeface="Cambria Math" panose="02040503050406030204" pitchFamily="18" charset="0"/>
                                                      </a:rPr>
                                                      <m:t>T</m:t>
                                                    </m:r>
                                                  </m:sup>
                                                </m:sSup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̃"/>
                                                        <m:ctrlP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zh-CN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𝑽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d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⋯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×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i="1">
                                                    <a:latin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</m:sSub>
                                            <m:d>
                                              <m:dPr>
                                                <m:ctrlPr>
                                                  <a:rPr lang="en-US" altLang="zh-CN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altLang="zh-CN" b="1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𝑼</m:t>
                                                    </m:r>
                                                  </m:e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</m:d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zh-CN">
                                                        <a:latin typeface="Cambria Math" panose="02040503050406030204" pitchFamily="18" charset="0"/>
                                                      </a:rPr>
                                                      <m:t>T</m:t>
                                                    </m:r>
                                                  </m:sup>
                                                </m:sSup>
                                                <m:sSubSup>
                                                  <m:sSubSupPr>
                                                    <m:ctrlPr>
                                                      <a:rPr lang="en-US" altLang="zh-CN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acc>
                                                      <m:accPr>
                                                        <m:chr m:val="̃"/>
                                                        <m:ctrlPr>
                                                          <a:rPr lang="zh-CN" altLang="en-US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altLang="zh-CN" b="1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𝑽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altLang="zh-CN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𝑠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zh-CN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</m:mr>
                              </m:m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eqAr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altLang="zh-CN" dirty="0"/>
                  <a:t>Here,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few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small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multiplications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without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explicitly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large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𝓨</m:t>
                        </m:r>
                      </m:e>
                    </m:acc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b="1" u="sng" dirty="0"/>
                  <a:t>Time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complexity: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23" t="-13838" b="-15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0EE-40BE-3F80-F8C7-1E5E6AF23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997FC-EE35-1A94-0356-0D5020E845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5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9CA-532A-5E38-C4CC-B0DD2F4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Matricization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dirty="0"/>
              <a:t>Non-Temporal Modes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endParaRPr lang="en-US" altLang="zh-CN" dirty="0"/>
              </a:p>
              <a:p>
                <a:r>
                  <a:rPr lang="en-US" altLang="zh-CN" dirty="0"/>
                  <a:t>Let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≔0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non-temporal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&amp;</m:t>
                          </m:r>
                          <m:func>
                            <m:funcPr>
                              <m:ctrlP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mat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𝓨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𝑼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mat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𝓨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mat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𝓨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  <m:nary>
                            <m:naryPr>
                              <m:chr m:val="⨂"/>
                              <m:supHide m:val="on"/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=&amp;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mat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𝓨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ctrlP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nary>
                                    <m:naryPr>
                                      <m:chr m:val="⨂"/>
                                      <m:supHide m:val="on"/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≠1,</m:t>
                                      </m:r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b="1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mat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𝓗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["/>
                                              <m:ctrlP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⊗</m:t>
                                  </m:r>
                                  <m:nary>
                                    <m:naryPr>
                                      <m:chr m:val="⨂"/>
                                      <m:supHide m:val="on"/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≠1,</m:t>
                                      </m:r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b="1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̃"/>
                                                  <m:ctrlP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d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bSup>
                                          <m:sSup>
                                            <m:sSupPr>
                                              <m:ctrlPr>
                                                <a:rPr kumimoji="1" lang="en-US" altLang="zh-CN" b="1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b="1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𝑼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1" lang="en-US" altLang="zh-CN" b="1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</m:e>
                      </m:eqAr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Finally,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rewrite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Kronecker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product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matricization</a:t>
                </a:r>
                <a:r>
                  <a:rPr lang="en-US" altLang="zh-CN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sup>
                        <m:e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mat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𝓗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begChr m:val="["/>
                                              <m:ctrlP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i="1" dirty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b="1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b="0" i="0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  <m: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b="1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b="1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1" lang="en-US" altLang="zh-CN" b="0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kumimoji="1" lang="en-US" altLang="zh-CN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1" lang="en-US" altLang="zh-CN" b="1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𝑼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1" lang="en-US" altLang="zh-CN" b="1" i="1" dirty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1" lang="en-US" altLang="zh-CN" i="1" dirty="0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p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kumimoji="1" lang="en-US" altLang="zh-CN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Again,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 explicitly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large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𝓨</m:t>
                        </m:r>
                      </m:e>
                    </m:acc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b="1" u="sng" dirty="0"/>
                  <a:t>Time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complexity: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22" t="-9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0EE-40BE-3F80-F8C7-1E5E6AF23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997FC-EE35-1A94-0356-0D5020E845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54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9D1E-2AAA-DAB1-3EB9-9DA1896C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Appending a Tensor Slice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0A05B-D231-8869-9C58-E4F97819CD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80D9C07-1F42-0BF9-FB88-0FA989FF802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 anchor="b"/>
              <a:lstStyle/>
              <a:p>
                <a:r>
                  <a:rPr lang="en-US" altLang="zh-CN" u="sng" dirty="0"/>
                  <a:t>Theoretical</a:t>
                </a:r>
                <a:r>
                  <a:rPr lang="zh-CN" altLang="en-US" u="sng" dirty="0"/>
                  <a:t> </a:t>
                </a:r>
                <a:r>
                  <a:rPr lang="en-US" altLang="zh-CN" u="sng" dirty="0"/>
                  <a:t>guarantees:</a:t>
                </a:r>
              </a:p>
              <a:p>
                <a:pPr lvl="1"/>
                <a:r>
                  <a:rPr lang="en-US" altLang="zh-CN" sz="1800" dirty="0"/>
                  <a:t>Tree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height: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1800" dirty="0"/>
                  <a:t>.</a:t>
                </a:r>
              </a:p>
              <a:p>
                <a:pPr lvl="1"/>
                <a:r>
                  <a:rPr lang="en-US" altLang="zh-CN" sz="1800" dirty="0"/>
                  <a:t>Amortized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time: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en-US" altLang="zh-CN" sz="1800" dirty="0"/>
                  <a:t>.</a:t>
                </a:r>
              </a:p>
              <a:p>
                <a:pPr lvl="1"/>
                <a:r>
                  <a:rPr lang="en-US" altLang="zh-CN" sz="1800" dirty="0"/>
                  <a:t>Worst-case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time: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func>
                              <m:func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800" dirty="0"/>
                  <a:t>.</a:t>
                </a:r>
              </a:p>
              <a:p>
                <a:pPr lvl="1"/>
                <a:r>
                  <a:rPr lang="en-US" altLang="zh-CN" sz="1800" b="1" i="1" dirty="0"/>
                  <a:t>Nearly</a:t>
                </a:r>
                <a:r>
                  <a:rPr lang="zh-CN" altLang="en-US" sz="1800" b="1" i="1" dirty="0"/>
                  <a:t> </a:t>
                </a:r>
                <a:r>
                  <a:rPr lang="en-US" altLang="zh-CN" sz="1800" b="1" i="1" dirty="0"/>
                  <a:t>linear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time</a:t>
                </a:r>
                <a:r>
                  <a:rPr lang="zh-CN" altLang="en-US" sz="1800" dirty="0"/>
                  <a:t> </a:t>
                </a:r>
                <a:r>
                  <a:rPr lang="en-US" altLang="zh-CN" sz="1800" dirty="0" err="1"/>
                  <a:t>w.r.t.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slice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size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800" dirty="0"/>
                  <a:t>.</a:t>
                </a:r>
              </a:p>
              <a:p>
                <a:pPr lvl="1"/>
                <a:endParaRPr lang="en-US" altLang="zh-CN" sz="2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80D9C07-1F42-0BF9-FB88-0FA989FF8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684" b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AB3DF4-6D96-8A1A-52CC-3177197D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D3287F-4171-33A9-5A82-1F9A5472B3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4B13EC-2C93-273F-3CAD-F39D55E8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92" y="1102635"/>
            <a:ext cx="4359634" cy="5074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427284-0D54-A5CB-739E-12FD2623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102634"/>
            <a:ext cx="5129042" cy="31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6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9910-9C12-81C4-BEC2-D499A732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Range Queries over Tensor</a:t>
            </a:r>
            <a:r>
              <a:rPr lang="zh-CN" altLang="en-US" dirty="0"/>
              <a:t> </a:t>
            </a:r>
            <a:r>
              <a:rPr lang="en-US" altLang="zh-CN" dirty="0"/>
              <a:t>Streams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A2561-DECB-7A3A-C5A1-A403A7D1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EC1A8-DE7E-44EC-757A-79977CFCE8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18" descr="A graph of stock market&#10;&#10;Description automatically generated">
            <a:extLst>
              <a:ext uri="{FF2B5EF4-FFF2-40B4-BE49-F238E27FC236}">
                <a16:creationId xmlns:a16="http://schemas.microsoft.com/office/drawing/2014/main" id="{AF8DF13D-EF19-7C0D-1BA0-104A805AD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r="17796"/>
          <a:stretch/>
        </p:blipFill>
        <p:spPr>
          <a:xfrm>
            <a:off x="7306056" y="1243584"/>
            <a:ext cx="3657600" cy="1929384"/>
          </a:xfrm>
          <a:prstGeom prst="rect">
            <a:avLst/>
          </a:prstGeom>
        </p:spPr>
      </p:pic>
      <p:sp>
        <p:nvSpPr>
          <p:cNvPr id="6" name="Google Shape;496;g133bcaf6178_1_0">
            <a:extLst>
              <a:ext uri="{FF2B5EF4-FFF2-40B4-BE49-F238E27FC236}">
                <a16:creationId xmlns:a16="http://schemas.microsoft.com/office/drawing/2014/main" id="{02D1D747-F96E-6E20-9363-06840F08EDA0}"/>
              </a:ext>
            </a:extLst>
          </p:cNvPr>
          <p:cNvSpPr txBox="1"/>
          <p:nvPr/>
        </p:nvSpPr>
        <p:spPr>
          <a:xfrm>
            <a:off x="0" y="3172968"/>
            <a:ext cx="6089904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b="1" i="1" dirty="0">
                <a:solidFill>
                  <a:srgbClr val="12284B"/>
                </a:solidFill>
              </a:rPr>
              <a:t>Social Media:</a:t>
            </a:r>
            <a:r>
              <a:rPr lang="en-US" altLang="zh-CN" sz="2000" dirty="0">
                <a:solidFill>
                  <a:srgbClr val="12284B"/>
                </a:solidFill>
              </a:rPr>
              <a:t> Interaction History</a:t>
            </a:r>
          </a:p>
        </p:txBody>
      </p:sp>
      <p:sp>
        <p:nvSpPr>
          <p:cNvPr id="7" name="Google Shape;496;g133bcaf6178_1_0">
            <a:extLst>
              <a:ext uri="{FF2B5EF4-FFF2-40B4-BE49-F238E27FC236}">
                <a16:creationId xmlns:a16="http://schemas.microsoft.com/office/drawing/2014/main" id="{8109EDCB-6C8C-5CB9-DBB7-88CA28CD2C9F}"/>
              </a:ext>
            </a:extLst>
          </p:cNvPr>
          <p:cNvSpPr txBox="1"/>
          <p:nvPr/>
        </p:nvSpPr>
        <p:spPr>
          <a:xfrm>
            <a:off x="6089904" y="3172968"/>
            <a:ext cx="6089904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b="1" i="1" dirty="0">
                <a:solidFill>
                  <a:srgbClr val="12284B"/>
                </a:solidFill>
              </a:rPr>
              <a:t>Finance:</a:t>
            </a:r>
            <a:r>
              <a:rPr lang="en-US" altLang="zh-CN" sz="2000" dirty="0">
                <a:solidFill>
                  <a:srgbClr val="12284B"/>
                </a:solidFill>
              </a:rPr>
              <a:t> Stock Prices</a:t>
            </a:r>
          </a:p>
        </p:txBody>
      </p:sp>
      <p:sp>
        <p:nvSpPr>
          <p:cNvPr id="8" name="Google Shape;496;g133bcaf6178_1_0">
            <a:extLst>
              <a:ext uri="{FF2B5EF4-FFF2-40B4-BE49-F238E27FC236}">
                <a16:creationId xmlns:a16="http://schemas.microsoft.com/office/drawing/2014/main" id="{6CE1A67E-8CB6-1779-2537-B79187773434}"/>
              </a:ext>
            </a:extLst>
          </p:cNvPr>
          <p:cNvSpPr txBox="1"/>
          <p:nvPr/>
        </p:nvSpPr>
        <p:spPr>
          <a:xfrm>
            <a:off x="0" y="5669280"/>
            <a:ext cx="6089904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b="1" i="1" dirty="0">
                <a:solidFill>
                  <a:srgbClr val="12284B"/>
                </a:solidFill>
              </a:rPr>
              <a:t>Transportation:</a:t>
            </a:r>
            <a:r>
              <a:rPr lang="zh-CN" altLang="en-US" sz="2000" dirty="0">
                <a:solidFill>
                  <a:srgbClr val="12284B"/>
                </a:solidFill>
              </a:rPr>
              <a:t> </a:t>
            </a:r>
            <a:r>
              <a:rPr lang="en-US" altLang="zh-CN" sz="2000" dirty="0">
                <a:solidFill>
                  <a:srgbClr val="12284B"/>
                </a:solidFill>
              </a:rPr>
              <a:t>Traffic</a:t>
            </a:r>
            <a:r>
              <a:rPr lang="zh-CN" altLang="en-US" sz="2000" dirty="0">
                <a:solidFill>
                  <a:srgbClr val="12284B"/>
                </a:solidFill>
              </a:rPr>
              <a:t> </a:t>
            </a:r>
            <a:r>
              <a:rPr lang="en-US" altLang="zh-CN" sz="2000" dirty="0">
                <a:solidFill>
                  <a:srgbClr val="12284B"/>
                </a:solidFill>
              </a:rPr>
              <a:t>Volumes</a:t>
            </a:r>
          </a:p>
        </p:txBody>
      </p:sp>
      <p:sp>
        <p:nvSpPr>
          <p:cNvPr id="9" name="Google Shape;496;g133bcaf6178_1_0">
            <a:extLst>
              <a:ext uri="{FF2B5EF4-FFF2-40B4-BE49-F238E27FC236}">
                <a16:creationId xmlns:a16="http://schemas.microsoft.com/office/drawing/2014/main" id="{27301204-87F5-C656-CC77-28A0E27D2BA1}"/>
              </a:ext>
            </a:extLst>
          </p:cNvPr>
          <p:cNvSpPr txBox="1"/>
          <p:nvPr/>
        </p:nvSpPr>
        <p:spPr>
          <a:xfrm>
            <a:off x="6089904" y="5669280"/>
            <a:ext cx="6089904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b="1" i="1" dirty="0" err="1">
                <a:solidFill>
                  <a:srgbClr val="12284B"/>
                </a:solidFill>
              </a:rPr>
              <a:t>Environmentology</a:t>
            </a:r>
            <a:r>
              <a:rPr lang="en-US" altLang="zh-CN" sz="2000" b="1" i="1" dirty="0">
                <a:solidFill>
                  <a:srgbClr val="12284B"/>
                </a:solidFill>
              </a:rPr>
              <a:t>:</a:t>
            </a:r>
            <a:r>
              <a:rPr lang="en-US" altLang="zh-CN" sz="2000" dirty="0">
                <a:solidFill>
                  <a:srgbClr val="12284B"/>
                </a:solidFill>
              </a:rPr>
              <a:t> Air Quality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37D7E3-597D-B1D9-72DD-B2CFBF7E3CC1}"/>
              </a:ext>
            </a:extLst>
          </p:cNvPr>
          <p:cNvGrpSpPr/>
          <p:nvPr/>
        </p:nvGrpSpPr>
        <p:grpSpPr>
          <a:xfrm>
            <a:off x="7454537" y="3739896"/>
            <a:ext cx="3360638" cy="1929384"/>
            <a:chOff x="7471736" y="3739896"/>
            <a:chExt cx="3360638" cy="192938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A1D7CB-A142-0216-4448-37918AF9A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785" r="20299"/>
            <a:stretch/>
          </p:blipFill>
          <p:spPr>
            <a:xfrm>
              <a:off x="7471736" y="3739896"/>
              <a:ext cx="1097280" cy="192938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3B4B1D1-83C5-4153-6868-5D277B309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785" r="20299"/>
            <a:stretch/>
          </p:blipFill>
          <p:spPr>
            <a:xfrm>
              <a:off x="8603415" y="3739896"/>
              <a:ext cx="1097280" cy="192938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7E03905-2354-EAA7-5C44-66A799ABF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231" r="21532"/>
            <a:stretch/>
          </p:blipFill>
          <p:spPr>
            <a:xfrm>
              <a:off x="9735094" y="3739896"/>
              <a:ext cx="1097280" cy="1929384"/>
            </a:xfrm>
            <a:prstGeom prst="rect">
              <a:avLst/>
            </a:prstGeom>
          </p:spPr>
        </p:pic>
      </p:grpSp>
      <p:pic>
        <p:nvPicPr>
          <p:cNvPr id="19" name="Picture 18" descr="A close-up of a map&#10;&#10;Description automatically generated">
            <a:extLst>
              <a:ext uri="{FF2B5EF4-FFF2-40B4-BE49-F238E27FC236}">
                <a16:creationId xmlns:a16="http://schemas.microsoft.com/office/drawing/2014/main" id="{6FA2D3A8-4113-7807-47A5-A6F026EAEE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155" y="3739896"/>
            <a:ext cx="3110455" cy="19293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2D4125-6C62-FB3A-7ADC-47986D1E2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40" y="1062812"/>
            <a:ext cx="2042623" cy="21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63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FAAE-3DC9-03AC-F685-6BDF73EC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BF17D-1EBC-EE1B-54E5-C2F281470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zh-CN" dirty="0"/>
              <a:t>Introduction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Structure: TUCKET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/>
              <a:t>Core Algorithms &amp; Operations</a:t>
            </a:r>
          </a:p>
          <a:p>
            <a:pPr>
              <a:buFont typeface="Wingdings" pitchFamily="2" charset="2"/>
              <a:buChar char="Ø"/>
            </a:pPr>
            <a:r>
              <a:rPr lang="en-US" altLang="zh-CN" b="1" dirty="0"/>
              <a:t>Experimental</a:t>
            </a:r>
            <a:r>
              <a:rPr lang="zh-CN" altLang="en-US" b="1" dirty="0"/>
              <a:t> </a:t>
            </a:r>
            <a:r>
              <a:rPr lang="en-US" altLang="zh-CN" b="1" dirty="0"/>
              <a:t>Evaluation</a:t>
            </a:r>
          </a:p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F2914-C0D9-7A97-7646-232C3E039D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CEA49-E6F6-0C50-B202-CACCF00CD1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0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9CA-532A-5E38-C4CC-B0DD2F4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u="sng" dirty="0"/>
                  <a:t>Datasets: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Air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Quality,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Traffic,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Stock,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Stock.</a:t>
                </a:r>
              </a:p>
              <a:p>
                <a:pPr lvl="3"/>
                <a:endParaRPr lang="en-US" altLang="zh-CN" dirty="0"/>
              </a:p>
              <a:p>
                <a:r>
                  <a:rPr lang="en-US" altLang="zh-CN" b="1" u="sng" dirty="0"/>
                  <a:t>Baselines:</a:t>
                </a:r>
                <a:r>
                  <a:rPr lang="en-US" altLang="zh-CN" dirty="0"/>
                  <a:t> Tucker-ALS [1], D-Tucker [2], Zoom-Tucker [3].</a:t>
                </a:r>
              </a:p>
              <a:p>
                <a:pPr lvl="3"/>
                <a:endParaRPr lang="en-US" altLang="zh-CN" dirty="0"/>
              </a:p>
              <a:p>
                <a:r>
                  <a:rPr lang="en-US" altLang="zh-CN" dirty="0"/>
                  <a:t>Evaluation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metrics:</a:t>
                </a:r>
              </a:p>
              <a:p>
                <a:pPr lvl="1"/>
                <a:r>
                  <a:rPr lang="en-US" altLang="zh-CN" b="1" u="sng" dirty="0"/>
                  <a:t>Efficiency: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latency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seconds)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operation.</a:t>
                </a:r>
              </a:p>
              <a:p>
                <a:pPr lvl="1"/>
                <a:r>
                  <a:rPr lang="en-US" altLang="zh-CN" b="1" u="sng" dirty="0"/>
                  <a:t>Accuracy: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between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Tucker-ALS: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𝓧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ctrlP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s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e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𝓨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𝓧</m:t>
                                      </m:r>
                                    </m:e>
                                    <m:sub>
                                      <m:d>
                                        <m:dPr>
                                          <m:begChr m:val="["/>
                                          <m:ctrlPr>
                                            <a:rPr kumimoji="1" lang="en-US" altLang="zh-CN" b="1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s</m:t>
                                              </m:r>
                                            </m:sub>
                                          </m:s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ko-KR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ko-KR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e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𝓨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Tucker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b="0" i="0" smtClean="0">
                                          <a:latin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ALS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−1.</m:t>
                      </m:r>
                    </m:oMath>
                  </m:oMathPara>
                </a14:m>
                <a:endParaRPr lang="en-US" altLang="zh-CN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𝓨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reconstructed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3"/>
                <a:endParaRPr lang="en-US" dirty="0"/>
              </a:p>
              <a:p>
                <a:r>
                  <a:rPr lang="en-US" altLang="zh-CN" dirty="0"/>
                  <a:t>Pruning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threshold: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datasets.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0EE-40BE-3F80-F8C7-1E5E6AF23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[1] Tucker. Some mathematical notes on three-mode factor analysis. </a:t>
            </a:r>
            <a:r>
              <a:rPr lang="en-US" i="1" dirty="0"/>
              <a:t>Psychometrika 31</a:t>
            </a:r>
            <a:r>
              <a:rPr lang="en-US" dirty="0"/>
              <a:t>(3): 279–311, 1966. </a:t>
            </a:r>
          </a:p>
          <a:p>
            <a:r>
              <a:rPr lang="en-US" dirty="0"/>
              <a:t>[2] Jang &amp; Kang. D-Tucker: Fast and memory-efficient tucker decomposition for dense tensors. </a:t>
            </a:r>
            <a:r>
              <a:rPr lang="en-US" i="1" dirty="0"/>
              <a:t>ICDE</a:t>
            </a:r>
            <a:r>
              <a:rPr lang="en-US" dirty="0"/>
              <a:t>, 2020. </a:t>
            </a:r>
          </a:p>
          <a:p>
            <a:r>
              <a:rPr lang="en-US" dirty="0"/>
              <a:t>[3] Jang &amp; Kang. Fast and memory-efficient Tucker decomposition for answering diverse time range queries. </a:t>
            </a:r>
            <a:r>
              <a:rPr lang="en-US" i="1" dirty="0"/>
              <a:t>KDD</a:t>
            </a:r>
            <a:r>
              <a:rPr lang="en-US" dirty="0"/>
              <a:t>, 2021.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997FC-EE35-1A94-0356-0D5020E845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0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D648-ECC4-6DB5-BD01-26D05897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</a:t>
            </a:r>
            <a:r>
              <a:rPr lang="en-US" altLang="zh-CN" dirty="0"/>
              <a:t>s</a:t>
            </a:r>
            <a:r>
              <a:rPr lang="en-US" dirty="0"/>
              <a:t>on in Latency of Range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CD0D-71D3-9780-3E7C-5433B095F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dirty="0"/>
          </a:p>
          <a:p>
            <a:r>
              <a:rPr lang="en-US" dirty="0"/>
              <a:t>Our TUCKET </a:t>
            </a:r>
            <a:r>
              <a:rPr lang="en-US" b="1" dirty="0"/>
              <a:t>consistently</a:t>
            </a:r>
            <a:r>
              <a:rPr lang="en-US" dirty="0"/>
              <a:t> achieves the </a:t>
            </a:r>
            <a:r>
              <a:rPr lang="en-US" b="1" dirty="0">
                <a:solidFill>
                  <a:srgbClr val="00B050"/>
                </a:solidFill>
              </a:rPr>
              <a:t>lowest</a:t>
            </a:r>
            <a:r>
              <a:rPr lang="en-US" dirty="0"/>
              <a:t> latency for all query ranges.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EAB95-9DC6-CBDB-A02B-0FD1A94BBC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F7CDD-8A5B-A465-C038-382C49B55A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12BEB9-E317-5AA8-BA5F-002F97468D57}"/>
              </a:ext>
            </a:extLst>
          </p:cNvPr>
          <p:cNvGrpSpPr/>
          <p:nvPr/>
        </p:nvGrpSpPr>
        <p:grpSpPr>
          <a:xfrm>
            <a:off x="425910" y="2536372"/>
            <a:ext cx="11227680" cy="2747271"/>
            <a:chOff x="425910" y="2286000"/>
            <a:chExt cx="11227680" cy="27472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C30B67-3714-117D-A069-888F835F4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910" y="2286000"/>
              <a:ext cx="2917766" cy="2286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516E99-7018-243F-9A26-8589938D6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3676" y="2286000"/>
              <a:ext cx="2759825" cy="2286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A4F3D7D-A95C-95E5-A4FF-FD27088B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3501" y="2286000"/>
              <a:ext cx="2790264" cy="228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48BD49-07C6-B0CA-5C24-3EBB8343A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3765" y="2286000"/>
              <a:ext cx="2759825" cy="2286000"/>
            </a:xfrm>
            <a:prstGeom prst="rect">
              <a:avLst/>
            </a:prstGeom>
          </p:spPr>
        </p:pic>
        <p:sp>
          <p:nvSpPr>
            <p:cNvPr id="15" name="Google Shape;496;g133bcaf6178_1_0">
              <a:extLst>
                <a:ext uri="{FF2B5EF4-FFF2-40B4-BE49-F238E27FC236}">
                  <a16:creationId xmlns:a16="http://schemas.microsoft.com/office/drawing/2014/main" id="{AC5D5E76-895C-C5AA-A5BD-E8040987EAD4}"/>
                </a:ext>
              </a:extLst>
            </p:cNvPr>
            <p:cNvSpPr txBox="1"/>
            <p:nvPr/>
          </p:nvSpPr>
          <p:spPr>
            <a:xfrm>
              <a:off x="838200" y="4572000"/>
              <a:ext cx="2329543" cy="461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2" rIns="121900" bIns="6093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2060"/>
                </a:buClr>
                <a:buSzPts val="2400"/>
              </a:pPr>
              <a:r>
                <a:rPr lang="en-US" altLang="zh-CN" sz="2000" dirty="0">
                  <a:solidFill>
                    <a:srgbClr val="12284B"/>
                  </a:solidFill>
                </a:rPr>
                <a:t>Air</a:t>
              </a:r>
              <a:r>
                <a:rPr lang="zh-CN" altLang="en-US" sz="2000" dirty="0">
                  <a:solidFill>
                    <a:srgbClr val="12284B"/>
                  </a:solidFill>
                </a:rPr>
                <a:t> </a:t>
              </a:r>
              <a:r>
                <a:rPr lang="en-US" altLang="zh-CN" sz="2000" dirty="0">
                  <a:solidFill>
                    <a:srgbClr val="12284B"/>
                  </a:solidFill>
                </a:rPr>
                <a:t>Quality</a:t>
              </a:r>
            </a:p>
          </p:txBody>
        </p:sp>
        <p:sp>
          <p:nvSpPr>
            <p:cNvPr id="16" name="Google Shape;496;g133bcaf6178_1_0">
              <a:extLst>
                <a:ext uri="{FF2B5EF4-FFF2-40B4-BE49-F238E27FC236}">
                  <a16:creationId xmlns:a16="http://schemas.microsoft.com/office/drawing/2014/main" id="{0A47FBD8-487D-2930-2FE4-00D1B03C1B60}"/>
                </a:ext>
              </a:extLst>
            </p:cNvPr>
            <p:cNvSpPr txBox="1"/>
            <p:nvPr/>
          </p:nvSpPr>
          <p:spPr>
            <a:xfrm>
              <a:off x="3712030" y="4572000"/>
              <a:ext cx="2329542" cy="461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2" rIns="121900" bIns="6093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2060"/>
                </a:buClr>
                <a:buSzPts val="2400"/>
              </a:pPr>
              <a:r>
                <a:rPr lang="en-US" altLang="zh-CN" sz="2000" dirty="0">
                  <a:solidFill>
                    <a:srgbClr val="12284B"/>
                  </a:solidFill>
                </a:rPr>
                <a:t>Traffic</a:t>
              </a:r>
            </a:p>
          </p:txBody>
        </p:sp>
        <p:sp>
          <p:nvSpPr>
            <p:cNvPr id="17" name="Google Shape;496;g133bcaf6178_1_0">
              <a:extLst>
                <a:ext uri="{FF2B5EF4-FFF2-40B4-BE49-F238E27FC236}">
                  <a16:creationId xmlns:a16="http://schemas.microsoft.com/office/drawing/2014/main" id="{FDE0C43E-EAE7-495A-D056-35F8EDBDE5AB}"/>
                </a:ext>
              </a:extLst>
            </p:cNvPr>
            <p:cNvSpPr txBox="1"/>
            <p:nvPr/>
          </p:nvSpPr>
          <p:spPr>
            <a:xfrm>
              <a:off x="6487885" y="4571999"/>
              <a:ext cx="2351315" cy="461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2" rIns="121900" bIns="6093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2060"/>
                </a:buClr>
                <a:buSzPts val="2400"/>
              </a:pPr>
              <a:r>
                <a:rPr lang="en-US" altLang="zh-CN" sz="2000" dirty="0">
                  <a:solidFill>
                    <a:srgbClr val="12284B"/>
                  </a:solidFill>
                </a:rPr>
                <a:t>US</a:t>
              </a:r>
              <a:r>
                <a:rPr lang="zh-CN" altLang="en-US" sz="2000" dirty="0">
                  <a:solidFill>
                    <a:srgbClr val="12284B"/>
                  </a:solidFill>
                </a:rPr>
                <a:t> </a:t>
              </a:r>
              <a:r>
                <a:rPr lang="en-US" altLang="zh-CN" sz="2000" dirty="0">
                  <a:solidFill>
                    <a:srgbClr val="12284B"/>
                  </a:solidFill>
                </a:rPr>
                <a:t>Stock</a:t>
              </a:r>
            </a:p>
          </p:txBody>
        </p:sp>
        <p:sp>
          <p:nvSpPr>
            <p:cNvPr id="18" name="Google Shape;496;g133bcaf6178_1_0">
              <a:extLst>
                <a:ext uri="{FF2B5EF4-FFF2-40B4-BE49-F238E27FC236}">
                  <a16:creationId xmlns:a16="http://schemas.microsoft.com/office/drawing/2014/main" id="{62F46B22-99B5-DBBA-70C5-8D4533697C8A}"/>
                </a:ext>
              </a:extLst>
            </p:cNvPr>
            <p:cNvSpPr txBox="1"/>
            <p:nvPr/>
          </p:nvSpPr>
          <p:spPr>
            <a:xfrm>
              <a:off x="9274629" y="4571999"/>
              <a:ext cx="2318657" cy="4612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2" rIns="121900" bIns="60932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2060"/>
                </a:buClr>
                <a:buSzPts val="2400"/>
              </a:pPr>
              <a:r>
                <a:rPr lang="en-US" altLang="zh-CN" sz="2000" dirty="0">
                  <a:solidFill>
                    <a:srgbClr val="12284B"/>
                  </a:solidFill>
                </a:rPr>
                <a:t>KR</a:t>
              </a:r>
              <a:r>
                <a:rPr lang="zh-CN" altLang="en-US" sz="2000" dirty="0">
                  <a:solidFill>
                    <a:srgbClr val="12284B"/>
                  </a:solidFill>
                </a:rPr>
                <a:t> </a:t>
              </a:r>
              <a:r>
                <a:rPr lang="en-US" altLang="zh-CN" sz="2000" dirty="0">
                  <a:solidFill>
                    <a:srgbClr val="12284B"/>
                  </a:solidFill>
                </a:rPr>
                <a:t>Stock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5996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7142-8792-1AA3-AE43-90D89FC6A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</a:t>
            </a:r>
            <a:r>
              <a:rPr lang="en-US" altLang="zh-CN" dirty="0"/>
              <a:t>s</a:t>
            </a:r>
            <a:r>
              <a:rPr lang="en-US" dirty="0"/>
              <a:t>on in </a:t>
            </a:r>
            <a:r>
              <a:rPr lang="en-US" altLang="zh-CN" dirty="0"/>
              <a:t>Error</a:t>
            </a:r>
            <a:r>
              <a:rPr lang="en-US" dirty="0"/>
              <a:t> of Range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9448-EBA2-239B-C319-90E35C4F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altLang="zh-CN" dirty="0"/>
          </a:p>
          <a:p>
            <a:r>
              <a:rPr lang="en-US" altLang="zh-CN" dirty="0"/>
              <a:t>O</a:t>
            </a:r>
            <a:r>
              <a:rPr lang="en-US" dirty="0"/>
              <a:t>ur TUCKET achieves </a:t>
            </a:r>
            <a:r>
              <a:rPr lang="en-US" b="1" dirty="0">
                <a:solidFill>
                  <a:srgbClr val="00B050"/>
                </a:solidFill>
              </a:rPr>
              <a:t>comparable</a:t>
            </a:r>
            <a:r>
              <a:rPr lang="en-US" dirty="0"/>
              <a:t> error with that of Tucker-ALS for all query ranges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DE585-6096-610F-66B5-8BF826C1A3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CF3A3-978F-72FC-B6E3-97CC9F6AE0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606A63FE-B373-B484-7E6A-7D0D3990D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40" y="2532888"/>
            <a:ext cx="2790262" cy="2286000"/>
          </a:xfrm>
          <a:prstGeom prst="rect">
            <a:avLst/>
          </a:prstGeom>
        </p:spPr>
      </p:pic>
      <p:sp>
        <p:nvSpPr>
          <p:cNvPr id="7" name="Google Shape;496;g133bcaf6178_1_0">
            <a:extLst>
              <a:ext uri="{FF2B5EF4-FFF2-40B4-BE49-F238E27FC236}">
                <a16:creationId xmlns:a16="http://schemas.microsoft.com/office/drawing/2014/main" id="{4B09549C-BC66-0587-DAF9-5B5B6104F3B9}"/>
              </a:ext>
            </a:extLst>
          </p:cNvPr>
          <p:cNvSpPr txBox="1"/>
          <p:nvPr/>
        </p:nvSpPr>
        <p:spPr>
          <a:xfrm>
            <a:off x="838200" y="4822372"/>
            <a:ext cx="2329543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dirty="0">
                <a:solidFill>
                  <a:srgbClr val="12284B"/>
                </a:solidFill>
              </a:rPr>
              <a:t>Air</a:t>
            </a:r>
            <a:r>
              <a:rPr lang="zh-CN" altLang="en-US" sz="2000" dirty="0">
                <a:solidFill>
                  <a:srgbClr val="12284B"/>
                </a:solidFill>
              </a:rPr>
              <a:t> </a:t>
            </a:r>
            <a:r>
              <a:rPr lang="en-US" altLang="zh-CN" sz="2000" dirty="0">
                <a:solidFill>
                  <a:srgbClr val="12284B"/>
                </a:solidFill>
              </a:rPr>
              <a:t>Quality</a:t>
            </a:r>
          </a:p>
        </p:txBody>
      </p:sp>
      <p:sp>
        <p:nvSpPr>
          <p:cNvPr id="8" name="Google Shape;496;g133bcaf6178_1_0">
            <a:extLst>
              <a:ext uri="{FF2B5EF4-FFF2-40B4-BE49-F238E27FC236}">
                <a16:creationId xmlns:a16="http://schemas.microsoft.com/office/drawing/2014/main" id="{CB318DBB-B808-FB6B-02D7-41DC7B367187}"/>
              </a:ext>
            </a:extLst>
          </p:cNvPr>
          <p:cNvSpPr txBox="1"/>
          <p:nvPr/>
        </p:nvSpPr>
        <p:spPr>
          <a:xfrm>
            <a:off x="3712030" y="4822372"/>
            <a:ext cx="2329542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dirty="0">
                <a:solidFill>
                  <a:srgbClr val="12284B"/>
                </a:solidFill>
              </a:rPr>
              <a:t>Traffic</a:t>
            </a:r>
          </a:p>
        </p:txBody>
      </p:sp>
      <p:sp>
        <p:nvSpPr>
          <p:cNvPr id="9" name="Google Shape;496;g133bcaf6178_1_0">
            <a:extLst>
              <a:ext uri="{FF2B5EF4-FFF2-40B4-BE49-F238E27FC236}">
                <a16:creationId xmlns:a16="http://schemas.microsoft.com/office/drawing/2014/main" id="{D2578A41-BE38-A848-A682-36E820160F8C}"/>
              </a:ext>
            </a:extLst>
          </p:cNvPr>
          <p:cNvSpPr txBox="1"/>
          <p:nvPr/>
        </p:nvSpPr>
        <p:spPr>
          <a:xfrm>
            <a:off x="6487885" y="4822371"/>
            <a:ext cx="2351315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dirty="0">
                <a:solidFill>
                  <a:srgbClr val="12284B"/>
                </a:solidFill>
              </a:rPr>
              <a:t>US</a:t>
            </a:r>
            <a:r>
              <a:rPr lang="zh-CN" altLang="en-US" sz="2000" dirty="0">
                <a:solidFill>
                  <a:srgbClr val="12284B"/>
                </a:solidFill>
              </a:rPr>
              <a:t> </a:t>
            </a:r>
            <a:r>
              <a:rPr lang="en-US" altLang="zh-CN" sz="2000" dirty="0">
                <a:solidFill>
                  <a:srgbClr val="12284B"/>
                </a:solidFill>
              </a:rPr>
              <a:t>Stock</a:t>
            </a:r>
          </a:p>
        </p:txBody>
      </p:sp>
      <p:sp>
        <p:nvSpPr>
          <p:cNvPr id="10" name="Google Shape;496;g133bcaf6178_1_0">
            <a:extLst>
              <a:ext uri="{FF2B5EF4-FFF2-40B4-BE49-F238E27FC236}">
                <a16:creationId xmlns:a16="http://schemas.microsoft.com/office/drawing/2014/main" id="{FABF3193-8F82-D351-1CCF-B2BB1C87279D}"/>
              </a:ext>
            </a:extLst>
          </p:cNvPr>
          <p:cNvSpPr txBox="1"/>
          <p:nvPr/>
        </p:nvSpPr>
        <p:spPr>
          <a:xfrm>
            <a:off x="9274629" y="4822371"/>
            <a:ext cx="2318657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dirty="0">
                <a:solidFill>
                  <a:srgbClr val="12284B"/>
                </a:solidFill>
              </a:rPr>
              <a:t>KR</a:t>
            </a:r>
            <a:r>
              <a:rPr lang="zh-CN" altLang="en-US" sz="2000" dirty="0">
                <a:solidFill>
                  <a:srgbClr val="12284B"/>
                </a:solidFill>
              </a:rPr>
              <a:t> </a:t>
            </a:r>
            <a:r>
              <a:rPr lang="en-US" altLang="zh-CN" sz="2000" dirty="0">
                <a:solidFill>
                  <a:srgbClr val="12284B"/>
                </a:solidFill>
              </a:rPr>
              <a:t>Stock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061D9B-75EA-73A3-1DCB-63883814F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543" y="2532888"/>
            <a:ext cx="2790265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3E1F83-AA50-826B-8DF2-63FA8E6F0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802" y="2532888"/>
            <a:ext cx="2790265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ED08AD-26D7-95F1-467C-D5B0BF0F8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1067" y="2532888"/>
            <a:ext cx="27598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15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F580-FC99-DD08-0B83-872141C8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Updates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172DD-8C4E-CDF1-FD2A-7CE899B8C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dirty="0"/>
          </a:p>
          <a:p>
            <a:r>
              <a:rPr lang="en-US" dirty="0"/>
              <a:t>Our TUCKET </a:t>
            </a:r>
            <a:r>
              <a:rPr lang="en-US" b="1" dirty="0"/>
              <a:t>consistently</a:t>
            </a:r>
            <a:r>
              <a:rPr lang="en-US" dirty="0"/>
              <a:t> achieves the </a:t>
            </a:r>
            <a:r>
              <a:rPr lang="en-US" altLang="zh-CN" b="1" dirty="0">
                <a:solidFill>
                  <a:srgbClr val="00B050"/>
                </a:solidFill>
              </a:rPr>
              <a:t>best</a:t>
            </a:r>
            <a:r>
              <a:rPr lang="en-US" dirty="0"/>
              <a:t> </a:t>
            </a:r>
            <a:r>
              <a:rPr lang="en-US" altLang="zh-CN" dirty="0"/>
              <a:t>efficiency</a:t>
            </a:r>
            <a:r>
              <a:rPr lang="en-US" dirty="0"/>
              <a:t> </a:t>
            </a:r>
            <a:r>
              <a:rPr lang="en-US" altLang="zh-CN" dirty="0"/>
              <a:t>among</a:t>
            </a:r>
            <a:r>
              <a:rPr 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25BA1-E567-D78D-49B2-4FEABD21CA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42DD1-ECAA-FFB9-2E96-3C63E8F021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Google Shape;496;g133bcaf6178_1_0">
            <a:extLst>
              <a:ext uri="{FF2B5EF4-FFF2-40B4-BE49-F238E27FC236}">
                <a16:creationId xmlns:a16="http://schemas.microsoft.com/office/drawing/2014/main" id="{ECB7E924-1038-5B88-F151-975BFE4F0E83}"/>
              </a:ext>
            </a:extLst>
          </p:cNvPr>
          <p:cNvSpPr txBox="1"/>
          <p:nvPr/>
        </p:nvSpPr>
        <p:spPr>
          <a:xfrm>
            <a:off x="2188029" y="5197945"/>
            <a:ext cx="2852057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dirty="0">
                <a:solidFill>
                  <a:srgbClr val="12284B"/>
                </a:solidFill>
              </a:rPr>
              <a:t>Latency</a:t>
            </a:r>
          </a:p>
        </p:txBody>
      </p:sp>
      <p:sp>
        <p:nvSpPr>
          <p:cNvPr id="7" name="Google Shape;496;g133bcaf6178_1_0">
            <a:extLst>
              <a:ext uri="{FF2B5EF4-FFF2-40B4-BE49-F238E27FC236}">
                <a16:creationId xmlns:a16="http://schemas.microsoft.com/office/drawing/2014/main" id="{FCD5A257-0820-A606-8628-27B93D21BCDA}"/>
              </a:ext>
            </a:extLst>
          </p:cNvPr>
          <p:cNvSpPr txBox="1"/>
          <p:nvPr/>
        </p:nvSpPr>
        <p:spPr>
          <a:xfrm>
            <a:off x="7184571" y="5197945"/>
            <a:ext cx="2841172" cy="461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2" rIns="121900" bIns="60932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002060"/>
              </a:buClr>
              <a:buSzPts val="2400"/>
            </a:pPr>
            <a:r>
              <a:rPr lang="en-US" altLang="zh-CN" sz="2000" dirty="0">
                <a:solidFill>
                  <a:srgbClr val="12284B"/>
                </a:solidFill>
              </a:rPr>
              <a:t>Cumulative</a:t>
            </a:r>
            <a:r>
              <a:rPr lang="zh-CN" altLang="en-US" sz="2000" dirty="0">
                <a:solidFill>
                  <a:srgbClr val="12284B"/>
                </a:solidFill>
              </a:rPr>
              <a:t> </a:t>
            </a:r>
            <a:r>
              <a:rPr lang="en-US" altLang="zh-CN" sz="2000" dirty="0">
                <a:solidFill>
                  <a:srgbClr val="12284B"/>
                </a:solidFill>
              </a:rPr>
              <a:t>Stitches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B2F33E-E354-F3DC-07B9-3D99CC4E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21" y="2403945"/>
            <a:ext cx="3568700" cy="279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3A8D2A-3247-4BFA-E18F-5F3D44CD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383" y="2403945"/>
            <a:ext cx="3708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45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FAAE-3DC9-03AC-F685-6BDF73EC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BF17D-1EBC-EE1B-54E5-C2F281470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zh-CN" dirty="0"/>
              <a:t>Introduction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/>
              <a:t>Proposed Data Structure: TUCKET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/>
              <a:t>Core Algorithms &amp; Operations</a:t>
            </a:r>
          </a:p>
          <a:p>
            <a:pPr>
              <a:buFont typeface="Wingdings" pitchFamily="2" charset="2"/>
              <a:buChar char="ü"/>
            </a:pP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</a:p>
          <a:p>
            <a:pPr>
              <a:buFont typeface="Wingdings" pitchFamily="2" charset="2"/>
              <a:buChar char="Ø"/>
            </a:pPr>
            <a:r>
              <a:rPr lang="en-US" altLang="zh-CN" b="1" dirty="0"/>
              <a:t>Conclusion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F2914-C0D9-7A97-7646-232C3E039D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CEA49-E6F6-0C50-B202-CACCF00CD1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10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9CA-532A-5E38-C4CC-B0DD2F4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altLang="zh-CN" b="1" u="sng" dirty="0"/>
                  <a:t>Problem: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Tucker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decomposition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queries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over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stream.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CN" b="1" u="sng" dirty="0"/>
                  <a:t>Data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Structure: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stream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segment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tree.</a:t>
                </a:r>
              </a:p>
              <a:p>
                <a:pPr lvl="1"/>
                <a:r>
                  <a:rPr lang="en-US" altLang="zh-CN" b="1" i="1" dirty="0"/>
                  <a:t>Tree</a:t>
                </a:r>
                <a:r>
                  <a:rPr lang="zh-CN" altLang="en-US" b="1" i="1" dirty="0"/>
                  <a:t> </a:t>
                </a:r>
                <a:r>
                  <a:rPr lang="en-US" altLang="zh-CN" b="1" i="1" dirty="0"/>
                  <a:t>height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b="1" i="1" dirty="0"/>
                  <a:t>Space</a:t>
                </a:r>
                <a:r>
                  <a:rPr lang="zh-CN" altLang="en-US" b="1" i="1" dirty="0"/>
                  <a:t> </a:t>
                </a:r>
                <a:r>
                  <a:rPr lang="en-US" altLang="zh-CN" b="1" i="1" dirty="0"/>
                  <a:t>complexity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𝑟𝐷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𝑟𝑇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b="1" u="sng" dirty="0"/>
                  <a:t>Core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Operations:</a:t>
                </a:r>
                <a:endParaRPr lang="en-US" altLang="zh-CN" dirty="0"/>
              </a:p>
              <a:p>
                <a:pPr lvl="1"/>
                <a:r>
                  <a:rPr lang="en-US" altLang="zh-CN" b="1" i="1" dirty="0"/>
                  <a:t>Range</a:t>
                </a:r>
                <a:r>
                  <a:rPr lang="zh-CN" altLang="en-US" b="1" i="1" dirty="0"/>
                  <a:t> </a:t>
                </a:r>
                <a:r>
                  <a:rPr lang="en-US" altLang="zh-CN" b="1" i="1" dirty="0"/>
                  <a:t>query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𝐷𝑠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zh-CN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time.</a:t>
                </a:r>
              </a:p>
              <a:p>
                <a:pPr lvl="1"/>
                <a:r>
                  <a:rPr lang="en-US" altLang="zh-CN" b="1" i="1" dirty="0"/>
                  <a:t>Stream</a:t>
                </a:r>
                <a:r>
                  <a:rPr lang="zh-CN" altLang="en-US" b="1" i="1" dirty="0"/>
                  <a:t> </a:t>
                </a:r>
                <a:r>
                  <a:rPr lang="en-US" altLang="zh-CN" b="1" i="1" dirty="0"/>
                  <a:t>update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amortized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func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time.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CN" b="1" u="sng" dirty="0"/>
                  <a:t>Main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Experimental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Results:</a:t>
                </a:r>
              </a:p>
              <a:p>
                <a:pPr lvl="1"/>
                <a:r>
                  <a:rPr lang="en-US" altLang="zh-CN" b="1" dirty="0">
                    <a:solidFill>
                      <a:srgbClr val="00B050"/>
                    </a:solidFill>
                  </a:rPr>
                  <a:t>Most</a:t>
                </a:r>
                <a:r>
                  <a:rPr lang="zh-CN" alt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efficient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queries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ranges.</a:t>
                </a:r>
              </a:p>
              <a:p>
                <a:pPr lvl="2"/>
                <a:r>
                  <a:rPr lang="en-US" altLang="zh-CN" b="1" dirty="0"/>
                  <a:t>Comparable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Tucker-ALS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ranges.</a:t>
                </a:r>
              </a:p>
              <a:p>
                <a:pPr lvl="1"/>
                <a:r>
                  <a:rPr lang="en-US" altLang="zh-CN" b="1" dirty="0">
                    <a:solidFill>
                      <a:srgbClr val="00B050"/>
                    </a:solidFill>
                  </a:rPr>
                  <a:t>Most</a:t>
                </a:r>
                <a:r>
                  <a:rPr lang="zh-CN" alt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efficient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stream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among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structures.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CB35E-5C22-90D6-E03A-73185D7581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0EE-40BE-3F80-F8C7-1E5E6AF23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997FC-EE35-1A94-0356-0D5020E845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02582E-C507-7C80-F399-E16F3CBDCCC5}"/>
              </a:ext>
            </a:extLst>
          </p:cNvPr>
          <p:cNvGrpSpPr/>
          <p:nvPr/>
        </p:nvGrpSpPr>
        <p:grpSpPr>
          <a:xfrm>
            <a:off x="7714674" y="1893537"/>
            <a:ext cx="3938916" cy="1845226"/>
            <a:chOff x="538410" y="1162297"/>
            <a:chExt cx="4887025" cy="22893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4BE9A9-D92E-4231-FE06-DBA870761B74}"/>
                    </a:ext>
                  </a:extLst>
                </p:cNvPr>
                <p:cNvSpPr txBox="1"/>
                <p:nvPr/>
              </p:nvSpPr>
              <p:spPr>
                <a:xfrm>
                  <a:off x="664242" y="1163849"/>
                  <a:ext cx="4684857" cy="409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5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Tensor </a:t>
                  </a:r>
                  <a:r>
                    <a:rPr kumimoji="1" lang="en-US" altLang="zh-CN" sz="15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Stream</a:t>
                  </a:r>
                  <a:r>
                    <a:rPr kumimoji="1" lang="zh-CN" altLang="en-US" sz="15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zh-CN" altLang="en-US" sz="152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𝓧</m:t>
                      </m:r>
                      <m:r>
                        <a:rPr kumimoji="1" lang="en-US" altLang="zh-CN" sz="152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152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52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152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kumimoji="1" lang="en-US" altLang="zh-CN" sz="152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52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2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52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52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×⋯×</m:t>
                          </m:r>
                          <m:sSub>
                            <m:sSubPr>
                              <m:ctrlPr>
                                <a:rPr kumimoji="1" lang="en-US" altLang="zh-CN" sz="152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2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52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</m:oMath>
                  </a14:m>
                  <a:endParaRPr kumimoji="1" lang="ko-KR" altLang="en-US" sz="152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14BE9A9-D92E-4231-FE06-DBA870761B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42" y="1163849"/>
                  <a:ext cx="4684857" cy="409624"/>
                </a:xfrm>
                <a:prstGeom prst="rect">
                  <a:avLst/>
                </a:prstGeom>
                <a:blipFill>
                  <a:blip r:embed="rId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모서리가 둥근 직사각형 67">
              <a:extLst>
                <a:ext uri="{FF2B5EF4-FFF2-40B4-BE49-F238E27FC236}">
                  <a16:creationId xmlns:a16="http://schemas.microsoft.com/office/drawing/2014/main" id="{887FBFFB-169F-53D1-E1B8-897F89430EA4}"/>
                </a:ext>
              </a:extLst>
            </p:cNvPr>
            <p:cNvSpPr/>
            <p:nvPr/>
          </p:nvSpPr>
          <p:spPr>
            <a:xfrm>
              <a:off x="664243" y="1162297"/>
              <a:ext cx="4674544" cy="227457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00576C-27D4-3581-8F69-C52F06FF394C}"/>
                </a:ext>
              </a:extLst>
            </p:cNvPr>
            <p:cNvGrpSpPr/>
            <p:nvPr/>
          </p:nvGrpSpPr>
          <p:grpSpPr>
            <a:xfrm>
              <a:off x="538410" y="1445382"/>
              <a:ext cx="4887025" cy="1638740"/>
              <a:chOff x="538410" y="1576014"/>
              <a:chExt cx="4887025" cy="163874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6E11A08-59EF-9F79-D6E6-292E0A850FCB}"/>
                  </a:ext>
                </a:extLst>
              </p:cNvPr>
              <p:cNvSpPr txBox="1"/>
              <p:nvPr/>
            </p:nvSpPr>
            <p:spPr>
              <a:xfrm>
                <a:off x="3330838" y="2889272"/>
                <a:ext cx="209459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kumimoji="1" lang="zh-CN" alt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11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:endParaRPr kumimoji="1" lang="ko-KR" altLang="en-US" sz="11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" name="그룹 19">
                <a:extLst>
                  <a:ext uri="{FF2B5EF4-FFF2-40B4-BE49-F238E27FC236}">
                    <a16:creationId xmlns:a16="http://schemas.microsoft.com/office/drawing/2014/main" id="{78785B1B-A89B-C5AC-9F11-26E08D593D49}"/>
                  </a:ext>
                </a:extLst>
              </p:cNvPr>
              <p:cNvGrpSpPr/>
              <p:nvPr/>
            </p:nvGrpSpPr>
            <p:grpSpPr>
              <a:xfrm>
                <a:off x="538410" y="1576014"/>
                <a:ext cx="4375536" cy="1353131"/>
                <a:chOff x="409604" y="1215043"/>
                <a:chExt cx="4985513" cy="1541765"/>
              </a:xfrm>
            </p:grpSpPr>
            <p:sp>
              <p:nvSpPr>
                <p:cNvPr id="22" name="정육면체 3">
                  <a:extLst>
                    <a:ext uri="{FF2B5EF4-FFF2-40B4-BE49-F238E27FC236}">
                      <a16:creationId xmlns:a16="http://schemas.microsoft.com/office/drawing/2014/main" id="{8079293C-98F5-D285-13CA-6829E9C7C1DE}"/>
                    </a:ext>
                  </a:extLst>
                </p:cNvPr>
                <p:cNvSpPr/>
                <p:nvPr/>
              </p:nvSpPr>
              <p:spPr>
                <a:xfrm>
                  <a:off x="1637858" y="1570265"/>
                  <a:ext cx="1522947" cy="1186543"/>
                </a:xfrm>
                <a:prstGeom prst="cube">
                  <a:avLst>
                    <a:gd name="adj" fmla="val 28670"/>
                  </a:avLst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728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" name="정육면체 6">
                  <a:extLst>
                    <a:ext uri="{FF2B5EF4-FFF2-40B4-BE49-F238E27FC236}">
                      <a16:creationId xmlns:a16="http://schemas.microsoft.com/office/drawing/2014/main" id="{84782DB6-DA9F-17E9-321C-39B01C27B6B0}"/>
                    </a:ext>
                  </a:extLst>
                </p:cNvPr>
                <p:cNvSpPr/>
                <p:nvPr/>
              </p:nvSpPr>
              <p:spPr>
                <a:xfrm>
                  <a:off x="4490142" y="1570265"/>
                  <a:ext cx="904975" cy="1186543"/>
                </a:xfrm>
                <a:prstGeom prst="cube">
                  <a:avLst>
                    <a:gd name="adj" fmla="val 38026"/>
                  </a:avLst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728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" name="직선 연결선[R] 9">
                  <a:extLst>
                    <a:ext uri="{FF2B5EF4-FFF2-40B4-BE49-F238E27FC236}">
                      <a16:creationId xmlns:a16="http://schemas.microsoft.com/office/drawing/2014/main" id="{51AFA86D-B74F-2506-F640-1B3184416438}"/>
                    </a:ext>
                  </a:extLst>
                </p:cNvPr>
                <p:cNvCxnSpPr/>
                <p:nvPr/>
              </p:nvCxnSpPr>
              <p:spPr>
                <a:xfrm>
                  <a:off x="1977081" y="1570265"/>
                  <a:ext cx="3416263" cy="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[R] 10">
                  <a:extLst>
                    <a:ext uri="{FF2B5EF4-FFF2-40B4-BE49-F238E27FC236}">
                      <a16:creationId xmlns:a16="http://schemas.microsoft.com/office/drawing/2014/main" id="{148009CA-9F9A-DD44-D715-7CF5BB154F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7859" y="1570265"/>
                  <a:ext cx="339222" cy="331661"/>
                </a:xfrm>
                <a:prstGeom prst="line">
                  <a:avLst/>
                </a:prstGeom>
                <a:ln w="38100">
                  <a:solidFill>
                    <a:srgbClr val="B54F4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[R] 13">
                  <a:extLst>
                    <a:ext uri="{FF2B5EF4-FFF2-40B4-BE49-F238E27FC236}">
                      <a16:creationId xmlns:a16="http://schemas.microsoft.com/office/drawing/2014/main" id="{A3BD7A55-BF9D-702C-F0CA-81945257C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7859" y="1901927"/>
                  <a:ext cx="0" cy="854881"/>
                </a:xfrm>
                <a:prstGeom prst="line">
                  <a:avLst/>
                </a:prstGeom>
                <a:ln w="38100">
                  <a:solidFill>
                    <a:srgbClr val="78AE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D47BA44C-6BD7-48E5-7CD9-4794B72116C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604" y="2116105"/>
                      <a:ext cx="1449389" cy="3682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100" b="1" dirty="0">
                          <a:solidFill>
                            <a:srgbClr val="78AE59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</a:t>
                      </a:r>
                      <a:r>
                        <a:rPr kumimoji="1" lang="zh-CN" altLang="en-US" sz="1100" b="1" dirty="0">
                          <a:solidFill>
                            <a:srgbClr val="78AE59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10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1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kumimoji="1" lang="ko-KR" altLang="en-US" sz="1100" dirty="0">
                        <a:solidFill>
                          <a:srgbClr val="78AE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D47BA44C-6BD7-48E5-7CD9-4794B72116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604" y="2116105"/>
                      <a:ext cx="1449389" cy="36821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CFF18997-2485-EB3B-9510-2609F6EBF8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1865" y="1481833"/>
                      <a:ext cx="1336779" cy="3487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1" lang="en-US" altLang="zh-CN" sz="1100" b="1" dirty="0">
                          <a:solidFill>
                            <a:srgbClr val="B54F4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Pollutant</a:t>
                      </a:r>
                      <a:r>
                        <a:rPr kumimoji="1" lang="zh-CN" altLang="en-US" sz="1100" b="1" dirty="0">
                          <a:solidFill>
                            <a:srgbClr val="B54F4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100" i="1" dirty="0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100" b="0" i="1" dirty="0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100" b="0" i="1" dirty="0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a14:m>
                      <a:endParaRPr kumimoji="1" lang="ko-KR" altLang="en-US" sz="1100" dirty="0">
                        <a:solidFill>
                          <a:srgbClr val="B54F4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CFF18997-2485-EB3B-9510-2609F6EBF8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1865" y="1481833"/>
                      <a:ext cx="1336779" cy="34878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4762" b="-952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E51A4E5A-6565-EDEF-7BA8-C4DE70E7E3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9599" y="1215043"/>
                      <a:ext cx="1776863" cy="3682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1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r>
                        <a:rPr kumimoji="1" lang="zh-CN" altLang="en-US" sz="11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kumimoji="1" lang="en-US" altLang="zh-CN" sz="11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oMath>
                      </a14:m>
                      <a:endParaRPr kumimoji="1" lang="ko-KR" altLang="en-US" sz="11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E51A4E5A-6565-EDEF-7BA8-C4DE70E7E3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69599" y="1215043"/>
                      <a:ext cx="1776863" cy="36821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31C330-7EEA-2045-C65B-F059587D642C}"/>
                  </a:ext>
                </a:extLst>
              </p:cNvPr>
              <p:cNvSpPr txBox="1"/>
              <p:nvPr/>
            </p:nvSpPr>
            <p:spPr>
              <a:xfrm>
                <a:off x="1061147" y="2891589"/>
                <a:ext cx="209459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kumimoji="1" lang="zh-CN" alt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kumimoji="1" lang="ko-KR" altLang="en-US" sz="11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" name="직선 연결선[R] 62">
                <a:extLst>
                  <a:ext uri="{FF2B5EF4-FFF2-40B4-BE49-F238E27FC236}">
                    <a16:creationId xmlns:a16="http://schemas.microsoft.com/office/drawing/2014/main" id="{F5554556-4FBD-0099-A14D-42949517AA89}"/>
                  </a:ext>
                </a:extLst>
              </p:cNvPr>
              <p:cNvCxnSpPr/>
              <p:nvPr/>
            </p:nvCxnSpPr>
            <p:spPr>
              <a:xfrm>
                <a:off x="1621112" y="2936995"/>
                <a:ext cx="2998284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2">
                <a:extLst>
                  <a:ext uri="{FF2B5EF4-FFF2-40B4-BE49-F238E27FC236}">
                    <a16:creationId xmlns:a16="http://schemas.microsoft.com/office/drawing/2014/main" id="{9386E3A1-F4BC-BABD-894A-EC86F99CD5BA}"/>
                  </a:ext>
                </a:extLst>
              </p:cNvPr>
              <p:cNvCxnSpPr/>
              <p:nvPr/>
            </p:nvCxnSpPr>
            <p:spPr>
              <a:xfrm>
                <a:off x="1925640" y="1792170"/>
                <a:ext cx="0" cy="1994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64">
                <a:extLst>
                  <a:ext uri="{FF2B5EF4-FFF2-40B4-BE49-F238E27FC236}">
                    <a16:creationId xmlns:a16="http://schemas.microsoft.com/office/drawing/2014/main" id="{D65A29DD-E86D-935E-6E32-C49DD890B7EB}"/>
                  </a:ext>
                </a:extLst>
              </p:cNvPr>
              <p:cNvCxnSpPr/>
              <p:nvPr/>
            </p:nvCxnSpPr>
            <p:spPr>
              <a:xfrm>
                <a:off x="4920763" y="1792170"/>
                <a:ext cx="0" cy="1994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AFD073-73BC-31EA-FAF8-00306FE75CE5}"/>
                    </a:ext>
                  </a:extLst>
                </p:cNvPr>
                <p:cNvSpPr txBox="1"/>
                <p:nvPr/>
              </p:nvSpPr>
              <p:spPr>
                <a:xfrm>
                  <a:off x="664241" y="3030118"/>
                  <a:ext cx="4684857" cy="4215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Target</a:t>
                  </a:r>
                  <a:r>
                    <a:rPr kumimoji="1" lang="zh-CN" alt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Tucker</a:t>
                  </a:r>
                  <a:r>
                    <a:rPr kumimoji="1" lang="zh-CN" alt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Sizes</a:t>
                  </a:r>
                  <a:r>
                    <a:rPr kumimoji="1" lang="zh-CN" alt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sz="1400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1" lang="zh-CN" altLang="en-US" sz="14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endParaRPr kumimoji="1" lang="ko-KR" altLang="en-US" sz="14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3AFD073-73BC-31EA-FAF8-00306FE75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41" y="3030118"/>
                  <a:ext cx="4684857" cy="421557"/>
                </a:xfrm>
                <a:prstGeom prst="rect">
                  <a:avLst/>
                </a:prstGeom>
                <a:blipFill>
                  <a:blip r:embed="rId7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85CCBE-254A-711B-1BDD-9DCC5B684DAE}"/>
                    </a:ext>
                  </a:extLst>
                </p:cNvPr>
                <p:cNvSpPr txBox="1"/>
                <p:nvPr/>
              </p:nvSpPr>
              <p:spPr>
                <a:xfrm>
                  <a:off x="2998564" y="1988748"/>
                  <a:ext cx="1082795" cy="459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52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520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𝒳</m:t>
                            </m:r>
                          </m:e>
                          <m:sub>
                            <m:r>
                              <a:rPr kumimoji="1" lang="en-US" altLang="zh-CN" sz="152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kumimoji="1" lang="en-US" altLang="zh-CN" sz="152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1520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520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zh-CN" sz="1520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520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sz="152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52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zh-CN" sz="152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ko-KR" altLang="en-US" sz="152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85CCBE-254A-711B-1BDD-9DCC5B684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564" y="1988748"/>
                  <a:ext cx="1082795" cy="459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1F92F8-36F7-FC28-3F0E-1402644427A4}"/>
                </a:ext>
              </a:extLst>
            </p:cNvPr>
            <p:cNvCxnSpPr/>
            <p:nvPr/>
          </p:nvCxnSpPr>
          <p:spPr>
            <a:xfrm>
              <a:off x="664241" y="3073662"/>
              <a:ext cx="468485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41EAC69-4BCF-D337-2C9D-CAE95F4BDAD3}"/>
              </a:ext>
            </a:extLst>
          </p:cNvPr>
          <p:cNvGrpSpPr>
            <a:grpSpLocks noChangeAspect="1"/>
          </p:cNvGrpSpPr>
          <p:nvPr/>
        </p:nvGrpSpPr>
        <p:grpSpPr>
          <a:xfrm>
            <a:off x="7796796" y="4369095"/>
            <a:ext cx="3941063" cy="1422499"/>
            <a:chOff x="664241" y="4013480"/>
            <a:chExt cx="4835893" cy="17459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AE7F9A-FCF6-8123-1220-979707B2495B}"/>
                </a:ext>
              </a:extLst>
            </p:cNvPr>
            <p:cNvSpPr txBox="1"/>
            <p:nvPr/>
          </p:nvSpPr>
          <p:spPr>
            <a:xfrm>
              <a:off x="2954137" y="5275918"/>
              <a:ext cx="254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TUCKET</a:t>
              </a:r>
              <a:r>
                <a:rPr kumimoji="1" lang="zh-CN" alt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(ours)</a:t>
              </a:r>
              <a:endParaRPr kumimoji="1"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모서리가 둥근 직사각형 68">
              <a:extLst>
                <a:ext uri="{FF2B5EF4-FFF2-40B4-BE49-F238E27FC236}">
                  <a16:creationId xmlns:a16="http://schemas.microsoft.com/office/drawing/2014/main" id="{C63E7D16-A9AF-E0E9-EA7A-DFC402699D41}"/>
                </a:ext>
              </a:extLst>
            </p:cNvPr>
            <p:cNvSpPr/>
            <p:nvPr/>
          </p:nvSpPr>
          <p:spPr>
            <a:xfrm>
              <a:off x="664241" y="4013480"/>
              <a:ext cx="4678138" cy="174594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33E92D7-34AE-CAF0-0743-71AE46B464BE}"/>
                </a:ext>
              </a:extLst>
            </p:cNvPr>
            <p:cNvGrpSpPr/>
            <p:nvPr/>
          </p:nvGrpSpPr>
          <p:grpSpPr>
            <a:xfrm>
              <a:off x="998717" y="4199186"/>
              <a:ext cx="3903007" cy="1366052"/>
              <a:chOff x="457200" y="91440"/>
              <a:chExt cx="14630400" cy="512064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6892534-A833-D669-009C-BB8823B512DE}"/>
                  </a:ext>
                </a:extLst>
              </p:cNvPr>
              <p:cNvGrpSpPr/>
              <p:nvPr/>
            </p:nvGrpSpPr>
            <p:grpSpPr>
              <a:xfrm>
                <a:off x="457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CCFAD60A-63AC-669B-21C8-F12CD1AB80A3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2DF615AB-D931-D9AB-C746-3E4F1855A12E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D31117C-6AEE-6C5F-16CC-BCA4709FA5DB}"/>
                  </a:ext>
                </a:extLst>
              </p:cNvPr>
              <p:cNvGrpSpPr/>
              <p:nvPr/>
            </p:nvGrpSpPr>
            <p:grpSpPr>
              <a:xfrm>
                <a:off x="41148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609ED54-4028-605B-54AB-874F712F2A5A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C28F2E84-6286-C56B-42D0-F6B03A43C9C7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6B668D5-C8FB-998E-6BB5-F73E11413622}"/>
                  </a:ext>
                </a:extLst>
              </p:cNvPr>
              <p:cNvCxnSpPr>
                <a:cxnSpLocks/>
                <a:stCxn id="85" idx="2"/>
                <a:endCxn id="96" idx="0"/>
              </p:cNvCxnSpPr>
              <p:nvPr/>
            </p:nvCxnSpPr>
            <p:spPr>
              <a:xfrm flipH="1">
                <a:off x="22860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848A173F-6A01-B15C-54E0-ACBDB0BC0352}"/>
                  </a:ext>
                </a:extLst>
              </p:cNvPr>
              <p:cNvGrpSpPr/>
              <p:nvPr/>
            </p:nvGrpSpPr>
            <p:grpSpPr>
              <a:xfrm>
                <a:off x="1371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E0140560-B5B9-D79C-E893-E192A107B182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ADDD8CE-1203-ABBC-3A95-81324D829D2E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3588206-7239-FA61-29C9-D8B381114CD7}"/>
                  </a:ext>
                </a:extLst>
              </p:cNvPr>
              <p:cNvGrpSpPr/>
              <p:nvPr/>
            </p:nvGrpSpPr>
            <p:grpSpPr>
              <a:xfrm>
                <a:off x="4572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4B507A35-D194-9F56-153A-E227D774BA63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B05214F6-6599-77E1-7521-8B0A4A4352A1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88A141D0-1B13-6300-896A-33C7D2B4B035}"/>
                  </a:ext>
                </a:extLst>
              </p:cNvPr>
              <p:cNvCxnSpPr>
                <a:cxnSpLocks/>
                <a:stCxn id="107" idx="2"/>
                <a:endCxn id="112" idx="0"/>
              </p:cNvCxnSpPr>
              <p:nvPr/>
            </p:nvCxnSpPr>
            <p:spPr>
              <a:xfrm flipH="1">
                <a:off x="914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75D5245-87C5-B778-452B-94BDE6E63E3A}"/>
                  </a:ext>
                </a:extLst>
              </p:cNvPr>
              <p:cNvCxnSpPr>
                <a:cxnSpLocks/>
                <a:stCxn id="107" idx="2"/>
                <a:endCxn id="108" idx="0"/>
              </p:cNvCxnSpPr>
              <p:nvPr/>
            </p:nvCxnSpPr>
            <p:spPr>
              <a:xfrm>
                <a:off x="1371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A20F954-996F-A009-F30B-B787E604AC5F}"/>
                  </a:ext>
                </a:extLst>
              </p:cNvPr>
              <p:cNvGrpSpPr/>
              <p:nvPr/>
            </p:nvGrpSpPr>
            <p:grpSpPr>
              <a:xfrm>
                <a:off x="2286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D33F597B-C530-B920-9407-86BCE41F2652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D978BFE3-8FAE-D07E-D761-929720ACC2BE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84BE348-7E07-D548-733E-2F6301363EAF}"/>
                  </a:ext>
                </a:extLst>
              </p:cNvPr>
              <p:cNvGrpSpPr/>
              <p:nvPr/>
            </p:nvGrpSpPr>
            <p:grpSpPr>
              <a:xfrm>
                <a:off x="3200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E4E8C434-A89E-504E-E4C9-20DE2711FBBB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11658115-58BF-8C4B-EDC5-6FFBBCAB77ED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92CED0E-673F-89EA-E94E-F93CDEF42C96}"/>
                  </a:ext>
                </a:extLst>
              </p:cNvPr>
              <p:cNvGrpSpPr/>
              <p:nvPr/>
            </p:nvGrpSpPr>
            <p:grpSpPr>
              <a:xfrm>
                <a:off x="22860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B5F7EF64-5762-E9C8-38B2-A65EA5BBBCA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B2618B3-A502-A2CC-2E9F-45A9138E4711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084DE66-B476-9251-9227-6D8234151AB7}"/>
                  </a:ext>
                </a:extLst>
              </p:cNvPr>
              <p:cNvCxnSpPr>
                <a:cxnSpLocks/>
                <a:stCxn id="101" idx="2"/>
                <a:endCxn id="104" idx="0"/>
              </p:cNvCxnSpPr>
              <p:nvPr/>
            </p:nvCxnSpPr>
            <p:spPr>
              <a:xfrm flipH="1">
                <a:off x="2743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5B4D589-EFF2-E8CA-EF4A-8C34672049CA}"/>
                  </a:ext>
                </a:extLst>
              </p:cNvPr>
              <p:cNvCxnSpPr>
                <a:cxnSpLocks/>
                <a:stCxn id="101" idx="2"/>
                <a:endCxn id="102" idx="0"/>
              </p:cNvCxnSpPr>
              <p:nvPr/>
            </p:nvCxnSpPr>
            <p:spPr>
              <a:xfrm>
                <a:off x="3200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49E4C88-8C66-CF4D-FA43-1D4E2AF90568}"/>
                  </a:ext>
                </a:extLst>
              </p:cNvPr>
              <p:cNvGrpSpPr/>
              <p:nvPr/>
            </p:nvGrpSpPr>
            <p:grpSpPr>
              <a:xfrm>
                <a:off x="41148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CCA8D5E-9272-6F35-53F3-657DAD5D27BC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8A610CCE-C8C6-48C6-6F92-F2427B746E34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7FE465D-C51B-1ED2-621A-F49878F4B06F}"/>
                  </a:ext>
                </a:extLst>
              </p:cNvPr>
              <p:cNvCxnSpPr>
                <a:cxnSpLocks/>
                <a:stCxn id="97" idx="2"/>
                <a:endCxn id="106" idx="0"/>
              </p:cNvCxnSpPr>
              <p:nvPr/>
            </p:nvCxnSpPr>
            <p:spPr>
              <a:xfrm flipH="1">
                <a:off x="1371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DD99A29-5138-3D95-3B80-171A21FC5BAE}"/>
                  </a:ext>
                </a:extLst>
              </p:cNvPr>
              <p:cNvCxnSpPr>
                <a:cxnSpLocks/>
                <a:stCxn id="97" idx="2"/>
                <a:endCxn id="100" idx="0"/>
              </p:cNvCxnSpPr>
              <p:nvPr/>
            </p:nvCxnSpPr>
            <p:spPr>
              <a:xfrm>
                <a:off x="22860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B54F2AF-DDE9-D428-6BF7-E798227E82D7}"/>
                  </a:ext>
                </a:extLst>
              </p:cNvPr>
              <p:cNvGrpSpPr/>
              <p:nvPr/>
            </p:nvGrpSpPr>
            <p:grpSpPr>
              <a:xfrm>
                <a:off x="4572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9059805A-6B95-506F-E5EB-95E5630DC627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C7E5344E-6F94-4A00-2F31-7526CF2C8B5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5F47AD2-0640-13AD-C7C6-CEE19FBD0BA2}"/>
                  </a:ext>
                </a:extLst>
              </p:cNvPr>
              <p:cNvGrpSpPr/>
              <p:nvPr/>
            </p:nvGrpSpPr>
            <p:grpSpPr>
              <a:xfrm>
                <a:off x="41148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3997C97E-F160-6AF7-6C16-32248AAF61B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E022D30-006B-47E9-2050-520E9856EDC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4E4359-29C6-F119-DF78-B2AE60462A18}"/>
                  </a:ext>
                </a:extLst>
              </p:cNvPr>
              <p:cNvGrpSpPr/>
              <p:nvPr/>
            </p:nvGrpSpPr>
            <p:grpSpPr>
              <a:xfrm>
                <a:off x="5029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D1F1926-7EBE-F44B-8F9B-8549213636A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D7EA0E8B-F3FF-FC07-4BE5-B00435BCC4D5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7576E056-127E-02F2-DCC7-F4C6E2D23D19}"/>
                  </a:ext>
                </a:extLst>
              </p:cNvPr>
              <p:cNvCxnSpPr>
                <a:cxnSpLocks/>
                <a:endCxn id="94" idx="0"/>
              </p:cNvCxnSpPr>
              <p:nvPr/>
            </p:nvCxnSpPr>
            <p:spPr>
              <a:xfrm flipH="1">
                <a:off x="4572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B070479D-2F31-7440-A026-A58EF8737EF6}"/>
                  </a:ext>
                </a:extLst>
              </p:cNvPr>
              <p:cNvCxnSpPr>
                <a:cxnSpLocks/>
                <a:endCxn id="92" idx="0"/>
              </p:cNvCxnSpPr>
              <p:nvPr/>
            </p:nvCxnSpPr>
            <p:spPr>
              <a:xfrm>
                <a:off x="5029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FF40F11-9B71-C1A6-5507-38B7A2E5994E}"/>
                  </a:ext>
                </a:extLst>
              </p:cNvPr>
              <p:cNvCxnSpPr>
                <a:cxnSpLocks/>
                <a:stCxn id="99" idx="2"/>
                <a:endCxn id="110" idx="0"/>
              </p:cNvCxnSpPr>
              <p:nvPr/>
            </p:nvCxnSpPr>
            <p:spPr>
              <a:xfrm flipH="1">
                <a:off x="50292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D1223F29-9D14-2376-9B18-A3FF2C03D208}"/>
                  </a:ext>
                </a:extLst>
              </p:cNvPr>
              <p:cNvCxnSpPr>
                <a:cxnSpLocks/>
                <a:stCxn id="99" idx="2"/>
                <a:endCxn id="86" idx="0"/>
              </p:cNvCxnSpPr>
              <p:nvPr/>
            </p:nvCxnSpPr>
            <p:spPr>
              <a:xfrm>
                <a:off x="5943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18D4BA5-9BB3-112D-A500-C456F835ADF2}"/>
                  </a:ext>
                </a:extLst>
              </p:cNvPr>
              <p:cNvGrpSpPr/>
              <p:nvPr/>
            </p:nvGrpSpPr>
            <p:grpSpPr>
              <a:xfrm>
                <a:off x="5943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4386FBEA-A30F-38EB-52A8-2A8FD0CC535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381F0490-3C13-208E-260F-C54FB713056C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F9EE2B0-7310-2037-094F-C8854BB32235}"/>
                  </a:ext>
                </a:extLst>
              </p:cNvPr>
              <p:cNvGrpSpPr/>
              <p:nvPr/>
            </p:nvGrpSpPr>
            <p:grpSpPr>
              <a:xfrm>
                <a:off x="6858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40BC6C7A-206D-081C-8EC0-B6958A3875D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36362C86-B7CB-611D-8328-CC66F2631ED2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5EA7DFE-5FBB-880D-06FA-B7ABF8466A61}"/>
                  </a:ext>
                </a:extLst>
              </p:cNvPr>
              <p:cNvGrpSpPr/>
              <p:nvPr/>
            </p:nvGrpSpPr>
            <p:grpSpPr>
              <a:xfrm>
                <a:off x="59436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7558477-9083-2CBD-D6BD-BBE482629A0C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F28B9C37-3FFD-7F93-B594-F40E2BE6BB8F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0A9A58B-9328-6127-DF9A-39D1043C4483}"/>
                  </a:ext>
                </a:extLst>
              </p:cNvPr>
              <p:cNvCxnSpPr>
                <a:cxnSpLocks/>
                <a:stCxn id="87" idx="2"/>
                <a:endCxn id="90" idx="0"/>
              </p:cNvCxnSpPr>
              <p:nvPr/>
            </p:nvCxnSpPr>
            <p:spPr>
              <a:xfrm flipH="1">
                <a:off x="64008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A07D60A5-C866-8C88-0450-63DAD4707622}"/>
                  </a:ext>
                </a:extLst>
              </p:cNvPr>
              <p:cNvCxnSpPr>
                <a:cxnSpLocks/>
                <a:stCxn id="87" idx="2"/>
                <a:endCxn id="88" idx="0"/>
              </p:cNvCxnSpPr>
              <p:nvPr/>
            </p:nvCxnSpPr>
            <p:spPr>
              <a:xfrm>
                <a:off x="6858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7AC8A1C-211E-0578-34EC-B9324706B5CA}"/>
                  </a:ext>
                </a:extLst>
              </p:cNvPr>
              <p:cNvGrpSpPr/>
              <p:nvPr/>
            </p:nvGrpSpPr>
            <p:grpSpPr>
              <a:xfrm>
                <a:off x="4572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35D8FDC7-B298-9B7F-A8D0-378C5077207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84BE4F4A-9A37-29FC-3E84-8505D8C89BC9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E2F6202-57AA-EF71-E074-45F56B613B3C}"/>
                  </a:ext>
                </a:extLst>
              </p:cNvPr>
              <p:cNvCxnSpPr>
                <a:cxnSpLocks/>
                <a:stCxn id="85" idx="2"/>
                <a:endCxn id="98" idx="0"/>
              </p:cNvCxnSpPr>
              <p:nvPr/>
            </p:nvCxnSpPr>
            <p:spPr>
              <a:xfrm>
                <a:off x="41148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3BF5C02-2E5E-9502-C66D-28A060505D1B}"/>
                  </a:ext>
                </a:extLst>
              </p:cNvPr>
              <p:cNvGrpSpPr/>
              <p:nvPr/>
            </p:nvGrpSpPr>
            <p:grpSpPr>
              <a:xfrm>
                <a:off x="457200" y="91440"/>
                <a:ext cx="14630400" cy="731520"/>
                <a:chOff x="999641" y="2162014"/>
                <a:chExt cx="914400" cy="731520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A4EE675-1A9A-9BEA-3C32-5AB65C57D052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FC567E43-71DC-4B94-F20A-2DF8DBC5EC0A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30155792-2A88-B572-8A1F-57152408D9EE}"/>
                  </a:ext>
                </a:extLst>
              </p:cNvPr>
              <p:cNvCxnSpPr>
                <a:cxnSpLocks/>
                <a:stCxn id="83" idx="2"/>
                <a:endCxn id="84" idx="0"/>
              </p:cNvCxnSpPr>
              <p:nvPr/>
            </p:nvCxnSpPr>
            <p:spPr>
              <a:xfrm flipH="1">
                <a:off x="41148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7F797A7-2F95-2D94-E8D7-F3C7FB4F7E28}"/>
                  </a:ext>
                </a:extLst>
              </p:cNvPr>
              <p:cNvCxnSpPr>
                <a:cxnSpLocks/>
                <a:stCxn id="83" idx="2"/>
                <a:endCxn id="80" idx="0"/>
              </p:cNvCxnSpPr>
              <p:nvPr/>
            </p:nvCxnSpPr>
            <p:spPr>
              <a:xfrm>
                <a:off x="77724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B05D347F-7615-6D17-BE9F-4C303F011B84}"/>
                  </a:ext>
                </a:extLst>
              </p:cNvPr>
              <p:cNvGrpSpPr/>
              <p:nvPr/>
            </p:nvGrpSpPr>
            <p:grpSpPr>
              <a:xfrm>
                <a:off x="77724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7B23C68-45F7-07B7-E889-7E89D5347ACF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16B8D21-EA3E-9212-1667-E42DBF8C5BE5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AF4C441-4F23-FB55-B484-9E82D5241927}"/>
                  </a:ext>
                </a:extLst>
              </p:cNvPr>
              <p:cNvGrpSpPr/>
              <p:nvPr/>
            </p:nvGrpSpPr>
            <p:grpSpPr>
              <a:xfrm>
                <a:off x="77724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08425CD-B3FF-795B-56A4-1FC84B32E4B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8B79817C-18BD-F89C-FB23-E0A5F762AA60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FD01503E-BB46-ACEA-6532-0A0EB680E527}"/>
                  </a:ext>
                </a:extLst>
              </p:cNvPr>
              <p:cNvCxnSpPr>
                <a:cxnSpLocks/>
                <a:stCxn id="81" idx="2"/>
                <a:endCxn id="78" idx="0"/>
              </p:cNvCxnSpPr>
              <p:nvPr/>
            </p:nvCxnSpPr>
            <p:spPr>
              <a:xfrm flipH="1">
                <a:off x="96012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D1FB93A-EAC6-2CE6-45F9-91AAC8F964A8}"/>
                  </a:ext>
                </a:extLst>
              </p:cNvPr>
              <p:cNvGrpSpPr/>
              <p:nvPr/>
            </p:nvGrpSpPr>
            <p:grpSpPr>
              <a:xfrm>
                <a:off x="77724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D1DA4F4-0190-8255-9581-79C6A99CD77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70BEF19-0849-41ED-572A-3155AC6B143A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80A73CDA-6DF0-5C4F-B8C4-0DD1491E9776}"/>
                  </a:ext>
                </a:extLst>
              </p:cNvPr>
              <p:cNvCxnSpPr>
                <a:cxnSpLocks/>
                <a:stCxn id="79" idx="2"/>
                <a:endCxn id="76" idx="0"/>
              </p:cNvCxnSpPr>
              <p:nvPr/>
            </p:nvCxnSpPr>
            <p:spPr>
              <a:xfrm flipH="1">
                <a:off x="86868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294054D-1795-09F2-96F4-652386796138}"/>
                  </a:ext>
                </a:extLst>
              </p:cNvPr>
              <p:cNvGrpSpPr/>
              <p:nvPr/>
            </p:nvGrpSpPr>
            <p:grpSpPr>
              <a:xfrm>
                <a:off x="7772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EBF848F-B53D-C851-448C-E7281572556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B4C64A6-79DC-051F-B848-6861D2749C2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3F87479-9EF1-3834-7B48-112BA2E5270E}"/>
                  </a:ext>
                </a:extLst>
              </p:cNvPr>
              <p:cNvCxnSpPr>
                <a:cxnSpLocks/>
                <a:stCxn id="77" idx="2"/>
                <a:endCxn id="74" idx="0"/>
              </p:cNvCxnSpPr>
              <p:nvPr/>
            </p:nvCxnSpPr>
            <p:spPr>
              <a:xfrm flipH="1">
                <a:off x="8229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227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4CEA-6020-D20A-166F-749ADA245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Code?</a:t>
            </a:r>
            <a:br>
              <a:rPr lang="en-US" altLang="zh-CN" dirty="0"/>
            </a:b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Rigorous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High-Standard</a:t>
            </a:r>
            <a:r>
              <a:rPr lang="zh-CN" altLang="en-US" dirty="0"/>
              <a:t> </a:t>
            </a:r>
            <a:r>
              <a:rPr lang="en-US" altLang="zh-CN" dirty="0"/>
              <a:t>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11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A778C-AE37-D033-4009-ECC9055E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LLM-Generated</a:t>
            </a:r>
            <a:r>
              <a:rPr lang="zh-CN" altLang="en-US" dirty="0"/>
              <a:t> </a:t>
            </a:r>
            <a:r>
              <a:rPr lang="en-US" altLang="zh-CN" dirty="0"/>
              <a:t>Code?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DC293-209E-330A-3E48-5E95A250DF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Example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(from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[1]):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computing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Fibonacci number.</a:t>
                </a:r>
              </a:p>
              <a:p>
                <a:pPr lvl="1"/>
                <a:r>
                  <a:rPr lang="en-US" altLang="zh-CN" dirty="0"/>
                  <a:t>While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correct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implementations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have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different</a:t>
                </a:r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rgbClr val="00B0F0"/>
                    </a:solidFill>
                  </a:rPr>
                  <a:t>efficiencies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b="1" dirty="0">
                    <a:solidFill>
                      <a:srgbClr val="00B0F0"/>
                    </a:solidFill>
                  </a:rPr>
                  <a:t>Efficiency</a:t>
                </a:r>
                <a:r>
                  <a:rPr lang="en-US" altLang="zh-CN" dirty="0"/>
                  <a:t> is </a:t>
                </a:r>
                <a:r>
                  <a:rPr lang="en-US" altLang="zh-CN" b="1" dirty="0"/>
                  <a:t>crucial</a:t>
                </a:r>
                <a:r>
                  <a:rPr lang="en-US" altLang="zh-CN" dirty="0"/>
                  <a:t> in real-world applications but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largely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overlooked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existing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benchmarks.</a:t>
                </a:r>
              </a:p>
              <a:p>
                <a:pPr lvl="1"/>
                <a:r>
                  <a:rPr lang="en-US" altLang="zh-CN" dirty="0"/>
                  <a:t>How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does</a:t>
                </a:r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chemeClr val="accent2"/>
                    </a:solidFill>
                  </a:rPr>
                  <a:t>LLM-generated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expert-written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terms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rgbClr val="00B0F0"/>
                    </a:solidFill>
                  </a:rPr>
                  <a:t>efficiency</a:t>
                </a:r>
                <a:r>
                  <a:rPr lang="en-US" altLang="zh-CN" dirty="0"/>
                  <a:t>?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BDC293-209E-330A-3E48-5E95A250DF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DBF68-2C2D-A7E7-1957-78CCB891F1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Evaluating large language models trained on code.</a:t>
            </a:r>
            <a:r>
              <a:rPr lang="zh-CN" altLang="en-US" dirty="0"/>
              <a:t> </a:t>
            </a:r>
            <a:r>
              <a:rPr lang="en-US" altLang="zh-CN" i="1" dirty="0" err="1"/>
              <a:t>arXiv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2107.03374,</a:t>
            </a:r>
            <a:r>
              <a:rPr lang="zh-CN" altLang="en-US" dirty="0"/>
              <a:t> </a:t>
            </a:r>
            <a:r>
              <a:rPr lang="en-US" altLang="zh-CN" dirty="0"/>
              <a:t>2021.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7B9AD-6532-116A-6DF4-8B1D602723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Content Placeholder 6" descr="Illustration of ENAMEL">
            <a:extLst>
              <a:ext uri="{FF2B5EF4-FFF2-40B4-BE49-F238E27FC236}">
                <a16:creationId xmlns:a16="http://schemas.microsoft.com/office/drawing/2014/main" id="{7F87CDCD-84F8-19C8-EF52-8072E9A00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900"/>
          <a:stretch/>
        </p:blipFill>
        <p:spPr>
          <a:xfrm>
            <a:off x="210312" y="1593492"/>
            <a:ext cx="11771376" cy="180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58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7335-5BCF-867F-6877-046D8F6B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Level-Based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B3759-9F2E-3844-3F53-A3F6A979D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3D913-2016-61EC-9D49-EACAE2F159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3C4603-B02D-75A6-0895-CB203E969F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6" descr="Illustration of ENAMEL">
            <a:extLst>
              <a:ext uri="{FF2B5EF4-FFF2-40B4-BE49-F238E27FC236}">
                <a16:creationId xmlns:a16="http://schemas.microsoft.com/office/drawing/2014/main" id="{55434A28-8A60-0CF5-B36B-D4B2232FD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1591056"/>
            <a:ext cx="11771376" cy="376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1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228C-DC18-A8AE-85AD-3AEA63AF4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Range</a:t>
            </a:r>
            <a:r>
              <a:rPr lang="zh-CN" altLang="en-US" dirty="0"/>
              <a:t> </a:t>
            </a:r>
            <a:r>
              <a:rPr lang="en-US" altLang="zh-CN" dirty="0"/>
              <a:t>Queries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Streams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2E7E3-35CD-DA96-9BFD-9966EFD5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algn="ctr"/>
            <a:r>
              <a:rPr lang="en-US" altLang="zh-CN" b="1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air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Korea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March</a:t>
            </a:r>
            <a:r>
              <a:rPr lang="zh-CN" altLang="en-US" dirty="0"/>
              <a:t> </a:t>
            </a:r>
            <a:r>
              <a:rPr lang="en-US" altLang="zh-CN" dirty="0"/>
              <a:t>2015,</a:t>
            </a:r>
            <a:r>
              <a:rPr lang="zh-CN" altLang="en-US" dirty="0"/>
              <a:t> </a:t>
            </a:r>
            <a:r>
              <a:rPr lang="en-US" altLang="zh-CN" dirty="0"/>
              <a:t>2016,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2017.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5711E-EC5B-3F23-A1B6-4DB71E94AB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Air</a:t>
            </a:r>
            <a:r>
              <a:rPr lang="zh-CN" altLang="en-US" dirty="0"/>
              <a:t> </a:t>
            </a:r>
            <a:r>
              <a:rPr lang="en-US" altLang="zh-CN" dirty="0"/>
              <a:t>Korea.</a:t>
            </a:r>
            <a:r>
              <a:rPr lang="zh-CN" altLang="en-US" dirty="0"/>
              <a:t> </a:t>
            </a:r>
            <a:r>
              <a:rPr lang="en-US" altLang="zh-CN" dirty="0"/>
              <a:t>https://</a:t>
            </a:r>
            <a:r>
              <a:rPr lang="en-US" altLang="zh-CN" dirty="0" err="1"/>
              <a:t>www.airkorea.or.kr</a:t>
            </a:r>
            <a:r>
              <a:rPr lang="en-US" altLang="zh-CN" dirty="0"/>
              <a:t>/web/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9B6E1-F6F2-6F00-77A8-8837AD43FB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Content Placeholder 38">
            <a:extLst>
              <a:ext uri="{FF2B5EF4-FFF2-40B4-BE49-F238E27FC236}">
                <a16:creationId xmlns:a16="http://schemas.microsoft.com/office/drawing/2014/main" id="{F834F76C-B0CB-1E8E-48A1-20C338B8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408" y="1189922"/>
            <a:ext cx="2471235" cy="221242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62B4E39-55D5-5D76-6552-11CED1693928}"/>
              </a:ext>
            </a:extLst>
          </p:cNvPr>
          <p:cNvGrpSpPr/>
          <p:nvPr/>
        </p:nvGrpSpPr>
        <p:grpSpPr>
          <a:xfrm>
            <a:off x="431630" y="3507202"/>
            <a:ext cx="11221960" cy="2188357"/>
            <a:chOff x="431630" y="3123873"/>
            <a:chExt cx="11221960" cy="21883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1D4826-1FF1-5783-18DB-67BF134FE571}"/>
                </a:ext>
              </a:extLst>
            </p:cNvPr>
            <p:cNvGrpSpPr/>
            <p:nvPr/>
          </p:nvGrpSpPr>
          <p:grpSpPr>
            <a:xfrm>
              <a:off x="431630" y="3123873"/>
              <a:ext cx="5261825" cy="2188356"/>
              <a:chOff x="-4793" y="2481611"/>
              <a:chExt cx="5261825" cy="2188356"/>
            </a:xfrm>
          </p:grpSpPr>
          <p:grpSp>
            <p:nvGrpSpPr>
              <p:cNvPr id="16" name="그룹 19">
                <a:extLst>
                  <a:ext uri="{FF2B5EF4-FFF2-40B4-BE49-F238E27FC236}">
                    <a16:creationId xmlns:a16="http://schemas.microsoft.com/office/drawing/2014/main" id="{A79D4F51-E79D-ECBA-F6F8-42E38F645102}"/>
                  </a:ext>
                </a:extLst>
              </p:cNvPr>
              <p:cNvGrpSpPr/>
              <p:nvPr/>
            </p:nvGrpSpPr>
            <p:grpSpPr>
              <a:xfrm>
                <a:off x="-4793" y="2933548"/>
                <a:ext cx="4793297" cy="1539559"/>
                <a:chOff x="409604" y="1153023"/>
                <a:chExt cx="4993259" cy="1603785"/>
              </a:xfrm>
            </p:grpSpPr>
            <p:sp>
              <p:nvSpPr>
                <p:cNvPr id="24" name="정육면체 3">
                  <a:extLst>
                    <a:ext uri="{FF2B5EF4-FFF2-40B4-BE49-F238E27FC236}">
                      <a16:creationId xmlns:a16="http://schemas.microsoft.com/office/drawing/2014/main" id="{8B7B484B-8136-E6EA-652D-DEB8017E8ABB}"/>
                    </a:ext>
                  </a:extLst>
                </p:cNvPr>
                <p:cNvSpPr/>
                <p:nvPr/>
              </p:nvSpPr>
              <p:spPr>
                <a:xfrm>
                  <a:off x="1637857" y="1570265"/>
                  <a:ext cx="3765006" cy="1186543"/>
                </a:xfrm>
                <a:prstGeom prst="cube">
                  <a:avLst>
                    <a:gd name="adj" fmla="val 28670"/>
                  </a:avLst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728" dirty="0"/>
                </a:p>
              </p:txBody>
            </p:sp>
            <p:cxnSp>
              <p:nvCxnSpPr>
                <p:cNvPr id="25" name="직선 연결선[R] 9">
                  <a:extLst>
                    <a:ext uri="{FF2B5EF4-FFF2-40B4-BE49-F238E27FC236}">
                      <a16:creationId xmlns:a16="http://schemas.microsoft.com/office/drawing/2014/main" id="{BF69D93F-83B9-57AD-545B-D64FD50E7EDC}"/>
                    </a:ext>
                  </a:extLst>
                </p:cNvPr>
                <p:cNvCxnSpPr/>
                <p:nvPr/>
              </p:nvCxnSpPr>
              <p:spPr>
                <a:xfrm>
                  <a:off x="1977081" y="1570265"/>
                  <a:ext cx="3416263" cy="0"/>
                </a:xfrm>
                <a:prstGeom prst="line">
                  <a:avLst/>
                </a:prstGeom>
                <a:ln w="38100">
                  <a:solidFill>
                    <a:srgbClr val="5D84B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[R] 10">
                  <a:extLst>
                    <a:ext uri="{FF2B5EF4-FFF2-40B4-BE49-F238E27FC236}">
                      <a16:creationId xmlns:a16="http://schemas.microsoft.com/office/drawing/2014/main" id="{97E24CB0-64C0-FEC9-FCF7-A60F980072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7859" y="1570265"/>
                  <a:ext cx="339222" cy="331661"/>
                </a:xfrm>
                <a:prstGeom prst="line">
                  <a:avLst/>
                </a:prstGeom>
                <a:ln w="38100">
                  <a:solidFill>
                    <a:srgbClr val="B54F4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[R] 13">
                  <a:extLst>
                    <a:ext uri="{FF2B5EF4-FFF2-40B4-BE49-F238E27FC236}">
                      <a16:creationId xmlns:a16="http://schemas.microsoft.com/office/drawing/2014/main" id="{C3A1E5F7-0299-C6AB-10A9-C431C8D4E2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7859" y="1901927"/>
                  <a:ext cx="0" cy="854881"/>
                </a:xfrm>
                <a:prstGeom prst="line">
                  <a:avLst/>
                </a:prstGeom>
                <a:ln w="38100">
                  <a:solidFill>
                    <a:srgbClr val="78AE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2BE4BBB-A39A-8B8E-208C-E5F762312F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604" y="2116105"/>
                      <a:ext cx="1449389" cy="3366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500" b="1" dirty="0">
                          <a:solidFill>
                            <a:srgbClr val="78AE59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</a:t>
                      </a:r>
                      <a:r>
                        <a:rPr kumimoji="1" lang="zh-CN" altLang="en-US" sz="1500" b="1" dirty="0">
                          <a:solidFill>
                            <a:srgbClr val="78AE59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kumimoji="1" lang="en-US" altLang="zh-CN" sz="1500" b="1" i="1" dirty="0" smtClean="0">
                              <a:solidFill>
                                <a:srgbClr val="78AE5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oMath>
                      </a14:m>
                      <a:endParaRPr kumimoji="1" lang="ko-KR" altLang="en-US" sz="1500" b="1" dirty="0">
                        <a:solidFill>
                          <a:srgbClr val="78AE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A2BE4BBB-A39A-8B8E-208C-E5F762312F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604" y="2116105"/>
                      <a:ext cx="1449389" cy="33664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3846" b="-2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78B2734F-B5B5-368A-5FEB-8717ABD17A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1865" y="1509840"/>
                      <a:ext cx="1336779" cy="2927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1" lang="en-US" altLang="zh-CN" sz="1500" b="1" dirty="0">
                          <a:solidFill>
                            <a:srgbClr val="B54F4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Pollutant</a:t>
                      </a:r>
                      <a:r>
                        <a:rPr kumimoji="1" lang="zh-CN" altLang="en-US" sz="1500" b="1" dirty="0">
                          <a:solidFill>
                            <a:srgbClr val="B54F4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kumimoji="1" lang="en-US" altLang="zh-CN" sz="1500" b="1" i="1" dirty="0" smtClean="0">
                              <a:solidFill>
                                <a:srgbClr val="B54F4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𝒋</m:t>
                          </m:r>
                        </m:oMath>
                      </a14:m>
                      <a:endParaRPr kumimoji="1" lang="ko-KR" altLang="en-US" sz="1500" b="1" dirty="0">
                        <a:solidFill>
                          <a:srgbClr val="B54F4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78B2734F-B5B5-368A-5FEB-8717ABD17AE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1865" y="1509840"/>
                      <a:ext cx="1336779" cy="292763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7391" b="-2608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2599A4F-EBAD-BD35-EBC2-F9938237F0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9599" y="1153023"/>
                      <a:ext cx="1776863" cy="3366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500" b="1" dirty="0">
                          <a:solidFill>
                            <a:srgbClr val="5D84B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r>
                        <a:rPr kumimoji="1" lang="zh-CN" altLang="en-US" sz="1500" b="1" dirty="0">
                          <a:solidFill>
                            <a:srgbClr val="5D84B8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kumimoji="1" lang="en-US" altLang="zh-CN" sz="1500" b="1" i="1" dirty="0" smtClean="0">
                              <a:solidFill>
                                <a:srgbClr val="5D84B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oMath>
                      </a14:m>
                      <a:endParaRPr kumimoji="1" lang="ko-KR" altLang="en-US" sz="1500" b="1" dirty="0">
                        <a:solidFill>
                          <a:srgbClr val="5D84B8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F2599A4F-EBAD-BD35-EBC2-F9938237F0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69599" y="1153023"/>
                      <a:ext cx="1776863" cy="3366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3846" b="-2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021E638-00C3-F33A-7C40-CF72D3C66B46}"/>
                      </a:ext>
                    </a:extLst>
                  </p:cNvPr>
                  <p:cNvSpPr txBox="1"/>
                  <p:nvPr/>
                </p:nvSpPr>
                <p:spPr>
                  <a:xfrm>
                    <a:off x="396449" y="2481611"/>
                    <a:ext cx="4760493" cy="4755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2304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Tensor Time Series</a:t>
                    </a:r>
                    <a:r>
                      <a:rPr kumimoji="1" lang="en-US" altLang="zh-CN" sz="2304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:</a:t>
                    </a:r>
                    <a:r>
                      <a:rPr kumimoji="1" lang="en-US" altLang="ko-KR" sz="2304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kumimoji="1" lang="en-US" altLang="zh-CN" sz="2304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Air</a:t>
                    </a:r>
                    <a:r>
                      <a:rPr kumimoji="1" lang="zh-CN" altLang="en-US" sz="2304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kumimoji="1" lang="en-US" altLang="zh-CN" sz="2304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Quality</a:t>
                    </a:r>
                    <a:r>
                      <a:rPr kumimoji="1" lang="zh-CN" altLang="en-US" sz="2304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304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2304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𝒳</m:t>
                            </m:r>
                          </m:e>
                          <m:sub>
                            <m:r>
                              <a:rPr kumimoji="1" lang="en-US" altLang="zh-CN" sz="2304" b="0" i="1" smtClean="0">
                                <a:solidFill>
                                  <a:srgbClr val="5D84B8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kumimoji="1" lang="en-US" altLang="zh-CN" sz="2304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2304" b="0" i="1" smtClean="0">
                                <a:solidFill>
                                  <a:srgbClr val="78AE5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kumimoji="1" lang="en-US" altLang="zh-CN" sz="2304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2304" b="0" i="1" smtClean="0">
                                <a:solidFill>
                                  <a:srgbClr val="B54F4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oMath>
                    </a14:m>
                    <a:endParaRPr kumimoji="1" lang="ko-KR" altLang="en-US" sz="2304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021E638-00C3-F33A-7C40-CF72D3C66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449" y="2481611"/>
                    <a:ext cx="4760493" cy="4755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0526" b="-236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모서리가 둥근 직사각형 67">
                <a:extLst>
                  <a:ext uri="{FF2B5EF4-FFF2-40B4-BE49-F238E27FC236}">
                    <a16:creationId xmlns:a16="http://schemas.microsoft.com/office/drawing/2014/main" id="{3E6D3274-F4DD-BF8C-FB7B-239731923EEB}"/>
                  </a:ext>
                </a:extLst>
              </p:cNvPr>
              <p:cNvSpPr/>
              <p:nvPr/>
            </p:nvSpPr>
            <p:spPr>
              <a:xfrm>
                <a:off x="132840" y="2528662"/>
                <a:ext cx="5112909" cy="2141305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728"/>
              </a:p>
            </p:txBody>
          </p:sp>
          <p:cxnSp>
            <p:nvCxnSpPr>
              <p:cNvPr id="19" name="직선 연결선[R] 62">
                <a:extLst>
                  <a:ext uri="{FF2B5EF4-FFF2-40B4-BE49-F238E27FC236}">
                    <a16:creationId xmlns:a16="http://schemas.microsoft.com/office/drawing/2014/main" id="{50A899B9-7A41-7BB0-6075-27FDE02B2F53}"/>
                  </a:ext>
                </a:extLst>
              </p:cNvPr>
              <p:cNvCxnSpPr/>
              <p:nvPr/>
            </p:nvCxnSpPr>
            <p:spPr>
              <a:xfrm>
                <a:off x="1179442" y="4481693"/>
                <a:ext cx="3279454" cy="0"/>
              </a:xfrm>
              <a:prstGeom prst="line">
                <a:avLst/>
              </a:prstGeom>
              <a:ln w="38100">
                <a:solidFill>
                  <a:srgbClr val="5D84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2">
                <a:extLst>
                  <a:ext uri="{FF2B5EF4-FFF2-40B4-BE49-F238E27FC236}">
                    <a16:creationId xmlns:a16="http://schemas.microsoft.com/office/drawing/2014/main" id="{26F301EF-8A6A-F919-1AFA-AB7330C358EB}"/>
                  </a:ext>
                </a:extLst>
              </p:cNvPr>
              <p:cNvCxnSpPr/>
              <p:nvPr/>
            </p:nvCxnSpPr>
            <p:spPr>
              <a:xfrm>
                <a:off x="1512527" y="3229509"/>
                <a:ext cx="0" cy="2181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64">
                <a:extLst>
                  <a:ext uri="{FF2B5EF4-FFF2-40B4-BE49-F238E27FC236}">
                    <a16:creationId xmlns:a16="http://schemas.microsoft.com/office/drawing/2014/main" id="{72E171DB-C904-EA03-FEE2-569D3BE6466B}"/>
                  </a:ext>
                </a:extLst>
              </p:cNvPr>
              <p:cNvCxnSpPr/>
              <p:nvPr/>
            </p:nvCxnSpPr>
            <p:spPr>
              <a:xfrm>
                <a:off x="4788524" y="3229509"/>
                <a:ext cx="0" cy="21812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6B545D1-3883-DC1C-2EC0-B8F89846EC93}"/>
                  </a:ext>
                </a:extLst>
              </p:cNvPr>
              <p:cNvSpPr txBox="1"/>
              <p:nvPr/>
            </p:nvSpPr>
            <p:spPr>
              <a:xfrm>
                <a:off x="3861056" y="2888256"/>
                <a:ext cx="1395976" cy="38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92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05</a:t>
                </a:r>
                <a:r>
                  <a:rPr kumimoji="1" lang="en-US" altLang="ko-KR" sz="192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kumimoji="1" lang="en-US" altLang="zh-CN" sz="192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24</a:t>
                </a:r>
                <a:r>
                  <a:rPr kumimoji="1" lang="en-US" altLang="ko-KR" sz="192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/20</a:t>
                </a:r>
                <a:r>
                  <a:rPr kumimoji="1" lang="en-US" altLang="zh-CN" sz="192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17</a:t>
                </a:r>
                <a:endParaRPr kumimoji="1" lang="ko-KR" altLang="en-US" sz="192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15325D-4BD0-F6CE-BED7-B0AB67FFB5EE}"/>
                  </a:ext>
                </a:extLst>
              </p:cNvPr>
              <p:cNvSpPr txBox="1"/>
              <p:nvPr/>
            </p:nvSpPr>
            <p:spPr>
              <a:xfrm>
                <a:off x="801923" y="2905524"/>
                <a:ext cx="1395976" cy="384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92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01/0</a:t>
                </a:r>
                <a:r>
                  <a:rPr kumimoji="1" lang="en-US" altLang="zh-CN" sz="192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1" lang="en-US" altLang="ko-KR" sz="192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kumimoji="1" lang="en-US" altLang="zh-CN" sz="192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2015</a:t>
                </a:r>
                <a:endParaRPr kumimoji="1" lang="ko-KR" altLang="en-US" sz="192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9848357-7D2D-BE37-08DD-003DE4E8C25A}"/>
                </a:ext>
              </a:extLst>
            </p:cNvPr>
            <p:cNvGrpSpPr/>
            <p:nvPr/>
          </p:nvGrpSpPr>
          <p:grpSpPr>
            <a:xfrm>
              <a:off x="6004814" y="3123873"/>
              <a:ext cx="5648776" cy="2188357"/>
              <a:chOff x="6004814" y="3123873"/>
              <a:chExt cx="5648776" cy="21883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457AA7F-1A1B-86E7-AB66-1F5B38D84CEB}"/>
                      </a:ext>
                    </a:extLst>
                  </p:cNvPr>
                  <p:cNvSpPr txBox="1"/>
                  <p:nvPr/>
                </p:nvSpPr>
                <p:spPr>
                  <a:xfrm>
                    <a:off x="7315145" y="3123873"/>
                    <a:ext cx="315187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ko-KR" sz="2304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Range Quer</a:t>
                    </a:r>
                    <a:r>
                      <a:rPr kumimoji="1" lang="en-US" altLang="zh-CN" sz="2304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y:</a:t>
                    </a:r>
                    <a:r>
                      <a:rPr kumimoji="1" lang="zh-CN" altLang="en-US" sz="2304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d>
                          <m:dPr>
                            <m:begChr m:val="["/>
                            <m:ctrlPr>
                              <a:rPr kumimoji="1" lang="en-US" altLang="zh-CN" sz="2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b>
                            </m:s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24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sub>
                            </m:sSub>
                          </m:e>
                        </m:d>
                      </m:oMath>
                    </a14:m>
                    <a:endParaRPr kumimoji="1" lang="ko-KR" altLang="en-US" sz="2304" b="1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457AA7F-1A1B-86E7-AB66-1F5B38D84C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5145" y="3123873"/>
                    <a:ext cx="31518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8108" b="-297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모서리가 둥근 직사각형 69">
                <a:extLst>
                  <a:ext uri="{FF2B5EF4-FFF2-40B4-BE49-F238E27FC236}">
                    <a16:creationId xmlns:a16="http://schemas.microsoft.com/office/drawing/2014/main" id="{7EBED33E-B42C-9599-B54E-239EB1718352}"/>
                  </a:ext>
                </a:extLst>
              </p:cNvPr>
              <p:cNvSpPr/>
              <p:nvPr/>
            </p:nvSpPr>
            <p:spPr>
              <a:xfrm>
                <a:off x="6004814" y="3154376"/>
                <a:ext cx="5648776" cy="215785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728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EDE2EA8-D834-DEEE-FD3A-CB06106F969F}"/>
                  </a:ext>
                </a:extLst>
              </p:cNvPr>
              <p:cNvGrpSpPr/>
              <p:nvPr/>
            </p:nvGrpSpPr>
            <p:grpSpPr>
              <a:xfrm>
                <a:off x="6128447" y="3629653"/>
                <a:ext cx="5401510" cy="1554481"/>
                <a:chOff x="6190328" y="3692243"/>
                <a:chExt cx="5401510" cy="155448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모서리가 접힌 도형[F] 37">
                      <a:extLst>
                        <a:ext uri="{FF2B5EF4-FFF2-40B4-BE49-F238E27FC236}">
                          <a16:creationId xmlns:a16="http://schemas.microsoft.com/office/drawing/2014/main" id="{D80DB04A-F44C-C85F-4ED2-BDA8457D51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90328" y="3692244"/>
                      <a:ext cx="1737360" cy="1554480"/>
                    </a:xfrm>
                    <a:prstGeom prst="foldedCorner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en-US" altLang="ko-KR" sz="192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kumimoji="1" lang="en-US" altLang="zh-CN" sz="192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Query</a:t>
                      </a:r>
                      <a:r>
                        <a:rPr kumimoji="1" lang="en-US" altLang="ko-KR" sz="192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1" lang="en-US" altLang="zh-CN" sz="192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kumimoji="1" lang="en-US" altLang="ko-KR" sz="192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19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b>
                          </m:sSub>
                        </m:oMath>
                      </a14:m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/20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1" lang="en-US" altLang="ko-KR" sz="192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19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sub>
                          </m:sSub>
                        </m:oMath>
                      </a14:m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/20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kumimoji="1" lang="en-US" altLang="ko-KR" sz="192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(March</a:t>
                      </a:r>
                      <a:r>
                        <a:rPr kumimoji="1" lang="zh-CN" alt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2015)</a:t>
                      </a:r>
                      <a:endParaRPr kumimoji="1" lang="en-US" altLang="ko-KR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모서리가 접힌 도형[F] 37">
                      <a:extLst>
                        <a:ext uri="{FF2B5EF4-FFF2-40B4-BE49-F238E27FC236}">
                          <a16:creationId xmlns:a16="http://schemas.microsoft.com/office/drawing/2014/main" id="{D80DB04A-F44C-C85F-4ED2-BDA8457D51E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90328" y="3692244"/>
                      <a:ext cx="1737360" cy="1554480"/>
                    </a:xfrm>
                    <a:prstGeom prst="foldedCorner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254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모서리가 접힌 도형[F] 46">
                      <a:extLst>
                        <a:ext uri="{FF2B5EF4-FFF2-40B4-BE49-F238E27FC236}">
                          <a16:creationId xmlns:a16="http://schemas.microsoft.com/office/drawing/2014/main" id="{EC5AD5F8-9F0A-BC79-DF54-0800742D36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54478" y="3692243"/>
                      <a:ext cx="1737360" cy="1554480"/>
                    </a:xfrm>
                    <a:prstGeom prst="foldedCorner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en-US" altLang="ko-KR" sz="192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kumimoji="1" lang="en-US" altLang="zh-CN" sz="192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Query</a:t>
                      </a:r>
                      <a:r>
                        <a:rPr kumimoji="1" lang="zh-CN" altLang="en-US" sz="192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1" lang="en-US" altLang="zh-CN" sz="192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kumimoji="1" lang="en-US" altLang="ko-KR" sz="192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19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b>
                          </m:sSub>
                        </m:oMath>
                      </a14:m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/20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kumimoji="1" lang="en-US" altLang="ko-KR" sz="192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19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sub>
                          </m:sSub>
                        </m:oMath>
                      </a14:m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/20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kumimoji="1" lang="en-US" altLang="ko-KR" sz="192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(March</a:t>
                      </a:r>
                      <a:r>
                        <a:rPr kumimoji="1" lang="zh-CN" alt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2017)</a:t>
                      </a:r>
                      <a:endParaRPr kumimoji="1" lang="en-US" altLang="ko-KR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모서리가 접힌 도형[F] 46">
                      <a:extLst>
                        <a:ext uri="{FF2B5EF4-FFF2-40B4-BE49-F238E27FC236}">
                          <a16:creationId xmlns:a16="http://schemas.microsoft.com/office/drawing/2014/main" id="{EC5AD5F8-9F0A-BC79-DF54-0800742D360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54478" y="3692243"/>
                      <a:ext cx="1737360" cy="1554480"/>
                    </a:xfrm>
                    <a:prstGeom prst="foldedCorner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 w="254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모서리가 접힌 도형[F] 37">
                      <a:extLst>
                        <a:ext uri="{FF2B5EF4-FFF2-40B4-BE49-F238E27FC236}">
                          <a16:creationId xmlns:a16="http://schemas.microsoft.com/office/drawing/2014/main" id="{2836F0BC-A11A-1422-DD47-C9334EABE2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22403" y="3692244"/>
                      <a:ext cx="1737360" cy="1554480"/>
                    </a:xfrm>
                    <a:prstGeom prst="foldedCorner">
                      <a:avLst/>
                    </a:prstGeom>
                    <a:solidFill>
                      <a:schemeClr val="bg1"/>
                    </a:solidFill>
                    <a:ln w="254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en-US" altLang="ko-KR" sz="192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kumimoji="1" lang="en-US" altLang="zh-CN" sz="192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Query</a:t>
                      </a:r>
                      <a:r>
                        <a:rPr kumimoji="1" lang="en-US" altLang="ko-KR" sz="192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1" lang="en-US" altLang="zh-CN" sz="192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kumimoji="1" lang="en-US" altLang="ko-KR" sz="192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19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b>
                          </m:sSub>
                        </m:oMath>
                      </a14:m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/20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kumimoji="1" lang="en-US" altLang="ko-KR" sz="192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92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192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sub>
                          </m:sSub>
                        </m:oMath>
                      </a14:m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kumimoji="1" lang="en-US" altLang="ko-KR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/20</a:t>
                      </a:r>
                      <a:r>
                        <a:rPr kumimoji="1" lang="en-US" altLang="zh-CN" sz="192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kumimoji="1" lang="en-US" altLang="ko-KR" sz="192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(March</a:t>
                      </a:r>
                      <a:r>
                        <a:rPr kumimoji="1" lang="zh-CN" altLang="en-US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kumimoji="1" lang="en-US" altLang="zh-CN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2016)</a:t>
                      </a:r>
                      <a:endParaRPr kumimoji="1" lang="en-US" altLang="ko-KR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모서리가 접힌 도형[F] 37">
                      <a:extLst>
                        <a:ext uri="{FF2B5EF4-FFF2-40B4-BE49-F238E27FC236}">
                          <a16:creationId xmlns:a16="http://schemas.microsoft.com/office/drawing/2014/main" id="{2836F0BC-A11A-1422-DD47-C9334EABE23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22403" y="3692244"/>
                      <a:ext cx="1737360" cy="1554480"/>
                    </a:xfrm>
                    <a:prstGeom prst="foldedCorner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254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B458E0EA-E2C5-8827-7159-85D155171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4121" y="1189922"/>
            <a:ext cx="2471709" cy="22128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2997A65-F2C6-F566-EB45-D003E19F85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0700" y="1189922"/>
            <a:ext cx="2505111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0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735C99-F55E-38AD-F082-E34B1523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774911"/>
            <a:ext cx="4876800" cy="828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B8C61-156D-7569-89B5-6589140A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418" y="3751263"/>
            <a:ext cx="4181475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3FCC2-DA84-3CBE-4142-DBD941E3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A9CB6-567F-08A7-D61B-E3EF1B291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Notations: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limit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b="0" dirty="0">
                    <a:latin typeface="Cambria Math" panose="02040503050406030204" pitchFamily="18" charset="0"/>
                  </a:rPr>
                  <a:t>:</a:t>
                </a:r>
                <a:r>
                  <a:rPr lang="zh-CN" altLang="en-US" b="0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dirty="0">
                    <a:latin typeface="Cambria Math" panose="02040503050406030204" pitchFamily="18" charset="0"/>
                  </a:rPr>
                  <a:t>the</a:t>
                </a:r>
                <a:r>
                  <a:rPr lang="zh-CN" altLang="en-US" b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LLM-generated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.</a:t>
                </a:r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execution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the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test case in level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execution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reference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solution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problem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for the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test case in level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levels.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cases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hardness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Efficiency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level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Efficiency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score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BA9CB6-567F-08A7-D61B-E3EF1B291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41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9D3AFB-160E-3F25-0D21-758A4F7D2F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79619-6E92-41F4-C444-ADB343305DA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48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C2D6C9-F3AD-20BB-39C2-85480BB4A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1747770"/>
            <a:ext cx="4514850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512FF-4396-7985-1C3B-61DA90F18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743" y="2619206"/>
            <a:ext cx="5838825" cy="990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A23A2-1057-9E4D-DC71-D2F92D3D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4385-F134-52C9-5077-FD6ACF65E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Proposed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efficiency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metric: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generalization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widely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pass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@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metric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[1].</a:t>
                </a:r>
              </a:p>
              <a:p>
                <a:endParaRPr lang="en-US" dirty="0"/>
              </a:p>
              <a:p>
                <a:r>
                  <a:rPr lang="en-US" altLang="zh-CN" b="1" dirty="0">
                    <a:solidFill>
                      <a:srgbClr val="00B050"/>
                    </a:solidFill>
                  </a:rPr>
                  <a:t>Unbiased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 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variance-reduced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(Theorem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1):</a:t>
                </a:r>
              </a:p>
              <a:p>
                <a:endParaRPr lang="en-US" dirty="0"/>
              </a:p>
              <a:p>
                <a:pPr lvl="3"/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dirty="0">
                    <a:solidFill>
                      <a:srgbClr val="00B050"/>
                    </a:solidFill>
                  </a:rPr>
                  <a:t>Numerically</a:t>
                </a:r>
                <a:r>
                  <a:rPr lang="zh-CN" altLang="en-US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stable</a:t>
                </a:r>
                <a:r>
                  <a:rPr lang="zh-CN" altLang="en-US" b="1" dirty="0"/>
                  <a:t> </a:t>
                </a:r>
                <a:r>
                  <a:rPr lang="en-US" altLang="zh-CN" dirty="0"/>
                  <a:t>implementation: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4385-F134-52C9-5077-FD6ACF65E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41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78AD77-9866-D01E-9B1C-F0075FF89A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Evaluating large language models trained on code.</a:t>
            </a:r>
            <a:r>
              <a:rPr lang="zh-CN" altLang="en-US" dirty="0"/>
              <a:t> </a:t>
            </a:r>
            <a:r>
              <a:rPr lang="en-US" altLang="zh-CN" i="1" dirty="0" err="1"/>
              <a:t>arXiv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2107.03374,</a:t>
            </a:r>
            <a:r>
              <a:rPr lang="zh-CN" altLang="en-US" dirty="0"/>
              <a:t> </a:t>
            </a:r>
            <a:r>
              <a:rPr lang="en-US" altLang="zh-CN" dirty="0"/>
              <a:t>2021.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CF49C-289E-0C91-299D-A6D65AB388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3ACD6-B2A3-69B6-E652-BB06CAD80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267" y="3518703"/>
            <a:ext cx="4118429" cy="26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25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A08D-19C2-5FFB-8678-C4647D023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Benchmark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08A42-471C-5201-598C-8F9A33E48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12" y="1325563"/>
            <a:ext cx="11981688" cy="4855464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3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 err="1"/>
              <a:t>Problemset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142</a:t>
            </a:r>
            <a:r>
              <a:rPr lang="zh-CN" altLang="en-US" dirty="0"/>
              <a:t> </a:t>
            </a:r>
            <a:r>
              <a:rPr lang="en-US" altLang="zh-CN" dirty="0"/>
              <a:t>selected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HumanEval</a:t>
            </a:r>
            <a:r>
              <a:rPr lang="zh-CN" altLang="en-US" dirty="0"/>
              <a:t> </a:t>
            </a:r>
            <a:r>
              <a:rPr lang="en-US" altLang="zh-CN" dirty="0"/>
              <a:t>[1].</a:t>
            </a:r>
          </a:p>
          <a:p>
            <a:pPr lvl="1"/>
            <a:r>
              <a:rPr lang="en-US" altLang="zh-CN" dirty="0"/>
              <a:t>Including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subsets: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b="1" i="1" dirty="0"/>
              <a:t>Algorithm</a:t>
            </a:r>
            <a:r>
              <a:rPr lang="zh-CN" altLang="en-US" b="1" i="1" dirty="0"/>
              <a:t> </a:t>
            </a:r>
            <a:r>
              <a:rPr lang="en-US" altLang="zh-CN" b="1" i="1" dirty="0"/>
              <a:t>Design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CN" dirty="0"/>
              <a:t>(ii)</a:t>
            </a:r>
            <a:r>
              <a:rPr lang="zh-CN" altLang="en-US" dirty="0"/>
              <a:t> </a:t>
            </a:r>
            <a:r>
              <a:rPr lang="en-US" altLang="zh-CN" b="1" i="1" dirty="0"/>
              <a:t>Implementation</a:t>
            </a:r>
            <a:r>
              <a:rPr lang="zh-CN" altLang="en-US" b="1" i="1" dirty="0"/>
              <a:t> </a:t>
            </a:r>
            <a:r>
              <a:rPr lang="en-US" altLang="zh-CN" b="1" i="1" dirty="0"/>
              <a:t>Optimization</a:t>
            </a:r>
            <a:r>
              <a:rPr lang="en-US" altLang="zh-CN" dirty="0"/>
              <a:t>.</a:t>
            </a:r>
          </a:p>
          <a:p>
            <a:pPr lvl="3"/>
            <a:endParaRPr lang="en-US" altLang="zh-CN" dirty="0"/>
          </a:p>
          <a:p>
            <a:r>
              <a:rPr lang="en-US" altLang="zh-CN" b="1" dirty="0">
                <a:solidFill>
                  <a:srgbClr val="00B050"/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B050"/>
                </a:solidFill>
              </a:rPr>
              <a:t>strong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generators:</a:t>
            </a:r>
          </a:p>
          <a:p>
            <a:pPr lvl="1"/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human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expert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curate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</a:p>
          <a:p>
            <a:pPr lvl="1"/>
            <a:r>
              <a:rPr lang="en-US" altLang="zh-CN" b="1" dirty="0">
                <a:solidFill>
                  <a:srgbClr val="00B050"/>
                </a:solidFill>
              </a:rPr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outperformed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canonical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 err="1">
                <a:solidFill>
                  <a:srgbClr val="C00000"/>
                </a:solidFill>
              </a:rPr>
              <a:t>HumanEval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b="1" dirty="0" err="1">
                <a:solidFill>
                  <a:srgbClr val="C00000"/>
                </a:solidFill>
              </a:rPr>
              <a:t>HumanEval</a:t>
            </a:r>
            <a:r>
              <a:rPr lang="en-US" altLang="zh-CN" b="1" dirty="0">
                <a:solidFill>
                  <a:srgbClr val="C00000"/>
                </a:solidFill>
              </a:rPr>
              <a:t>+</a:t>
            </a:r>
            <a:r>
              <a:rPr lang="zh-CN" altLang="en-US" dirty="0"/>
              <a:t> </a:t>
            </a:r>
            <a:r>
              <a:rPr lang="en-US" altLang="zh-CN" dirty="0"/>
              <a:t>[2].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79B37-5AD8-46A7-4864-F1323F9F88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Evaluating large language models trained on code.</a:t>
            </a:r>
            <a:r>
              <a:rPr lang="zh-CN" altLang="en-US" dirty="0"/>
              <a:t> </a:t>
            </a:r>
            <a:r>
              <a:rPr lang="en-US" altLang="zh-CN" i="1" dirty="0" err="1"/>
              <a:t>arXiv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2107.03374,</a:t>
            </a:r>
            <a:r>
              <a:rPr lang="zh-CN" altLang="en-US" dirty="0"/>
              <a:t> </a:t>
            </a:r>
            <a:r>
              <a:rPr lang="en-US" altLang="zh-CN" dirty="0"/>
              <a:t>2021.</a:t>
            </a:r>
          </a:p>
          <a:p>
            <a:r>
              <a:rPr lang="en-US" altLang="zh-CN" dirty="0"/>
              <a:t>[2]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Is your code generated by </a:t>
            </a:r>
            <a:r>
              <a:rPr lang="en-US" altLang="zh-CN" dirty="0" err="1"/>
              <a:t>ChatGPT</a:t>
            </a:r>
            <a:r>
              <a:rPr lang="en-US" altLang="zh-CN" dirty="0"/>
              <a:t> really correct? Rigorous evaluation of large language models for code generation.</a:t>
            </a:r>
            <a:r>
              <a:rPr lang="zh-CN" altLang="en-US" dirty="0"/>
              <a:t> </a:t>
            </a:r>
            <a:r>
              <a:rPr lang="en-US" altLang="zh-CN" i="1" dirty="0" err="1"/>
              <a:t>NeurIPS</a:t>
            </a:r>
            <a:r>
              <a:rPr lang="zh-CN" altLang="en-US" i="1" dirty="0"/>
              <a:t> </a:t>
            </a:r>
            <a:r>
              <a:rPr lang="en-US" altLang="zh-CN" i="1" dirty="0"/>
              <a:t>Datasets</a:t>
            </a:r>
            <a:r>
              <a:rPr lang="zh-CN" altLang="en-US" i="1" dirty="0"/>
              <a:t> </a:t>
            </a:r>
            <a:r>
              <a:rPr lang="en-US" altLang="zh-CN" i="1" dirty="0"/>
              <a:t>&amp;</a:t>
            </a:r>
            <a:r>
              <a:rPr lang="zh-CN" altLang="en-US" i="1" dirty="0"/>
              <a:t> </a:t>
            </a:r>
            <a:r>
              <a:rPr lang="en-US" altLang="zh-CN" i="1" dirty="0"/>
              <a:t>Benchmarks</a:t>
            </a:r>
            <a:r>
              <a:rPr lang="zh-CN" altLang="en-US" i="1" dirty="0"/>
              <a:t> </a:t>
            </a:r>
            <a:r>
              <a:rPr lang="en-US" altLang="zh-CN" i="1" dirty="0"/>
              <a:t>Track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2023.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A1436-46D1-AA1C-51F6-38343578B8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7DBAF-7E37-81A0-2EC5-1CFD0662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849" y="1116765"/>
            <a:ext cx="6579870" cy="2346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F6B7C-A26D-2821-C1D2-636C53C9B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388" y="4133341"/>
            <a:ext cx="3289300" cy="125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36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F2B8-0D2F-3932-4BC4-7D8451D6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(Truncated)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7623D-CFC6-4A35-6485-4F6F596C7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fall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short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generating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expert-level</a:t>
            </a:r>
            <a:r>
              <a:rPr lang="zh-CN" altLang="en-US" dirty="0"/>
              <a:t> </a:t>
            </a:r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code.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D4F53-AFA7-42F1-25B1-3B702E0610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E4C7D-8CEC-943A-CB3A-C88A449F4E1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32696-F127-D424-E283-B0069F1C7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26"/>
          <a:stretch/>
        </p:blipFill>
        <p:spPr>
          <a:xfrm>
            <a:off x="2209800" y="1747660"/>
            <a:ext cx="7772400" cy="43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57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79F4-47EE-2467-E0ED-C720A83A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Subsets</a:t>
            </a:r>
            <a:r>
              <a:rPr lang="zh-CN" altLang="en-US" dirty="0"/>
              <a:t> </a:t>
            </a:r>
            <a:r>
              <a:rPr lang="en-US" altLang="zh-CN" dirty="0"/>
              <a:t>(Truncated)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4B677-F63E-FFB4-194A-79A29F594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dirty="0"/>
          </a:p>
          <a:p>
            <a:r>
              <a:rPr lang="en-US" dirty="0"/>
              <a:t>LLMs </a:t>
            </a:r>
            <a:r>
              <a:rPr lang="en-US" b="1" dirty="0">
                <a:solidFill>
                  <a:srgbClr val="C00000"/>
                </a:solidFill>
              </a:rPr>
              <a:t>struggle</a:t>
            </a:r>
            <a:r>
              <a:rPr lang="en-US" dirty="0"/>
              <a:t> in designing advanced algorithms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dirty="0"/>
              <a:t>are largely </a:t>
            </a:r>
            <a:r>
              <a:rPr lang="en-US" b="1" dirty="0">
                <a:solidFill>
                  <a:srgbClr val="C00000"/>
                </a:solidFill>
              </a:rPr>
              <a:t>unaware</a:t>
            </a:r>
            <a:r>
              <a:rPr lang="en-US" dirty="0"/>
              <a:t> of implementation optimization.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F98FA-4EF9-5BCD-B649-7284156C40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7CF24-0189-C34F-E5D3-69BE7DDE22B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7FD4B-C4D2-9EAD-35D5-83E1234B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2641401"/>
            <a:ext cx="11771376" cy="297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4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9E1745-3DBF-58FD-AAC9-2C3FD1C721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3ED41-0764-B81B-6749-2966E0D2FC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9088" y="6356350"/>
            <a:ext cx="442912" cy="365125"/>
          </a:xfrm>
        </p:spPr>
        <p:txBody>
          <a:bodyPr/>
          <a:lstStyle/>
          <a:p>
            <a:fld id="{ACBB6F4C-5516-0840-B7C1-54F91FC0681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78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664D6-5C1A-DCBD-064E-BC2FD810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Preliminaries: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Operations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5E8C-628D-7269-0152-6A7285E9FC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vectorization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1" i="1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𝓧</m:t>
                    </m:r>
                    <m:r>
                      <a:rPr kumimoji="1" lang="en-US" altLang="zh-CN" b="0" i="1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is:</a:t>
                </a:r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column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vector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zh-CN" alt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vec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𝓧</m:t>
                            </m:r>
                          </m:e>
                        </m:d>
                      </m:e>
                    </m:func>
                    <m:r>
                      <a:rPr kumimoji="1" lang="en-US" altLang="zh-CN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entry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zh-CN" altLang="en-US" sz="24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𝒳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goes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kumimoji="1" lang="zh-CN" altLang="en-US" i="1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1" lang="en-US" altLang="zh-CN" dirty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vec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1" lang="en-US" altLang="zh-CN" i="1" dirty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zh-CN" altLang="en-US" b="1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𝓧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nary>
                            <m:naryPr>
                              <m:chr m:val="∏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mode-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 err="1"/>
                  <a:t>matricization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𝓧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is:</a:t>
                </a:r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mat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𝓧</m:t>
                            </m:r>
                          </m:e>
                        </m:d>
                      </m:e>
                    </m:func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kumimoji="1" lang="en-US" altLang="zh-CN" sz="20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kumimoji="1"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kumimoji="1"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20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defined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mat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𝓧</m:t>
                              </m:r>
                            </m:e>
                          </m:d>
                        </m:e>
                      </m:func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kumimoji="1" lang="zh-CN" altLang="en-US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0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vec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zh-CN" altLang="en-US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𝓧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:,…,:,0,:,…,: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kumimoji="1" lang="zh-CN" altLang="en-US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vec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zh-CN" altLang="en-US" b="1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𝓧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:,…,:,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kumimoji="1" lang="en-US" altLang="zh-CN" b="0" i="1" smtClean="0"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,:,…,: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mode-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b="1" i="1" dirty="0"/>
                  <a:t> </a:t>
                </a:r>
                <a:r>
                  <a:rPr lang="en-US" altLang="zh-CN" b="1" i="1" dirty="0"/>
                  <a:t>product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𝓖</m:t>
                    </m:r>
                    <m:r>
                      <a:rPr kumimoji="1" lang="en-US" altLang="zh-CN" b="0" i="1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𝑼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is:</a:t>
                </a:r>
              </a:p>
              <a:p>
                <a:pPr lvl="1"/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𝓖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zh-CN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𝑼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defined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mat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𝓖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kumimoji="1"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</m:func>
                      <m:r>
                        <a:rPr kumimoji="1" lang="en-US" altLang="zh-CN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≔</m:t>
                      </m:r>
                      <m:r>
                        <a:rPr kumimoji="1"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𝑼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mat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𝓖</m:t>
                              </m:r>
                            </m:e>
                          </m:d>
                        </m:e>
                      </m:func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875E8C-628D-7269-0152-6A7285E9FC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8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83489-CCB3-D9C9-4FD6-DF73656034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dirty="0" err="1"/>
              <a:t>Kolda</a:t>
            </a:r>
            <a:r>
              <a:rPr lang="en-US" dirty="0"/>
              <a:t> </a:t>
            </a:r>
            <a:r>
              <a:rPr lang="en-US" altLang="zh-CN" dirty="0"/>
              <a:t>&amp;</a:t>
            </a:r>
            <a:r>
              <a:rPr lang="en-US" dirty="0"/>
              <a:t> Bader. Tensor decompositions and applications. </a:t>
            </a:r>
            <a:r>
              <a:rPr lang="en-US" i="1" dirty="0"/>
              <a:t>SIAM Review 51</a:t>
            </a:r>
            <a:r>
              <a:rPr lang="en-US" altLang="zh-CN" dirty="0"/>
              <a:t>(</a:t>
            </a:r>
            <a:r>
              <a:rPr lang="en-US" dirty="0"/>
              <a:t>3)</a:t>
            </a:r>
            <a:r>
              <a:rPr lang="en-US" altLang="zh-CN" dirty="0"/>
              <a:t>:</a:t>
            </a:r>
            <a:r>
              <a:rPr lang="en-US" dirty="0"/>
              <a:t> 455–500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2009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280E3-0E3A-0E11-F3FB-C66EF744FE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3D2F-C58F-0822-BDF9-097FD314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Preliminaries:</a:t>
            </a:r>
            <a:r>
              <a:rPr lang="zh-CN" altLang="en-US" dirty="0"/>
              <a:t> </a:t>
            </a:r>
            <a:r>
              <a:rPr lang="en-US" altLang="zh-CN" dirty="0"/>
              <a:t>Tucker</a:t>
            </a:r>
            <a:r>
              <a:rPr lang="zh-CN" altLang="en-US" dirty="0"/>
              <a:t> </a:t>
            </a:r>
            <a:r>
              <a:rPr lang="en-US" altLang="zh-CN" dirty="0"/>
              <a:t>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8A6CA1-02B5-9B60-9FBF-94D44934F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altLang="zh-CN" b="1" u="sng" dirty="0"/>
                  <a:t>Tucker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decomposition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Given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-way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2400" b="1" i="1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𝓧</m:t>
                    </m:r>
                    <m:r>
                      <a:rPr kumimoji="1" lang="en-US" altLang="zh-CN" sz="2400" b="0" i="1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4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target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find:</a:t>
                </a:r>
              </a:p>
              <a:p>
                <a:pPr lvl="2"/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i="1" dirty="0"/>
                  <a:t>core</a:t>
                </a:r>
                <a:r>
                  <a:rPr lang="zh-CN" altLang="en-US" i="1" dirty="0"/>
                  <a:t> </a:t>
                </a:r>
                <a:r>
                  <a:rPr lang="en-US" altLang="zh-CN" i="1" dirty="0"/>
                  <a:t>tensor</a:t>
                </a:r>
                <a:r>
                  <a:rPr lang="zh-CN" altLang="en-US" i="1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2000" b="1" i="1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𝓖</m:t>
                    </m:r>
                    <m:r>
                      <a:rPr kumimoji="1" lang="en-US" altLang="zh-CN" sz="2000" b="0" i="1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00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20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kumimoji="1" lang="en-US" altLang="zh-CN" sz="20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0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20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rgbClr val="12284B"/>
                    </a:solidFill>
                  </a:rPr>
                  <a:t> </a:t>
                </a:r>
                <a:r>
                  <a:rPr lang="en-US" altLang="zh-CN" dirty="0">
                    <a:solidFill>
                      <a:srgbClr val="12284B"/>
                    </a:solidFill>
                  </a:rPr>
                  <a:t>and</a:t>
                </a:r>
              </a:p>
              <a:p>
                <a:pPr lvl="2"/>
                <a:r>
                  <a:rPr lang="en-US" altLang="zh-CN" b="1" dirty="0"/>
                  <a:t>Column-orthonormal</a:t>
                </a:r>
                <a:r>
                  <a:rPr lang="zh-CN" altLang="en-US" dirty="0"/>
                  <a:t> </a:t>
                </a:r>
                <a:r>
                  <a:rPr lang="en-US" altLang="zh-CN" i="1" dirty="0"/>
                  <a:t>factor</a:t>
                </a:r>
                <a:r>
                  <a:rPr lang="zh-CN" altLang="en-US" i="1" dirty="0"/>
                  <a:t> </a:t>
                </a:r>
                <a:r>
                  <a:rPr lang="en-US" altLang="zh-CN" i="1" dirty="0"/>
                  <a:t>matrices</a:t>
                </a:r>
                <a:r>
                  <a:rPr lang="zh-CN" altLang="en-US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b="1" i="1" dirty="0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1" i="1" dirty="0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800" b="1" i="1" dirty="0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b="0" i="1" dirty="0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  <m:r>
                      <a:rPr kumimoji="1" lang="en-US" altLang="zh-CN" sz="1800" b="1" i="1" dirty="0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1800" b="1" i="1" dirty="0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1800" b="1" i="1" dirty="0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1800" b="0" i="1" dirty="0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kumimoji="1" lang="en-US" altLang="zh-CN" sz="1800" b="0" i="1" dirty="0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kumimoji="1" lang="en-US" altLang="zh-CN" sz="1800" b="0" i="1" dirty="0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dirty="0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minimize: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12284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𝓖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1" lang="en-US" altLang="zh-CN" b="1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zh-CN" altLang="en-US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𝓧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12284B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rgbClr val="12284B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12284B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dirty="0">
                  <a:solidFill>
                    <a:srgbClr val="12284B"/>
                  </a:solidFill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CN" dirty="0"/>
                  <a:t>Tucker’s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alternating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squares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method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</a:t>
                </a:r>
                <a:r>
                  <a:rPr lang="en-US" altLang="zh-CN" b="1" dirty="0"/>
                  <a:t>Tucker-ALS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[1]:</a:t>
                </a:r>
              </a:p>
              <a:p>
                <a:pPr lvl="1"/>
                <a:r>
                  <a:rPr lang="en-US" altLang="zh-CN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factor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20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sz="20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p>
                      <m:sSupPr>
                        <m:ctrlPr>
                          <a:rPr kumimoji="1" lang="en-US" altLang="zh-CN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20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alternating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manner.</a:t>
                </a:r>
              </a:p>
              <a:p>
                <a:pPr lvl="2"/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factor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b="1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dirty="0"/>
                  <a:t>leading left </a:t>
                </a:r>
                <a:r>
                  <a:rPr lang="en-US" b="1" dirty="0"/>
                  <a:t>singular vectors </a:t>
                </a:r>
                <a:r>
                  <a:rPr lang="en-US" dirty="0"/>
                  <a:t>of the matrix</a:t>
                </a:r>
                <a:r>
                  <a:rPr lang="en-US" altLang="zh-CN" dirty="0"/>
                  <a:t>:</a:t>
                </a:r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mat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𝓧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kumimoji="1"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1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𝑼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1" lang="en-US" altLang="zh-CN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kumimoji="1" lang="en-US" altLang="zh-CN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altLang="zh-CN" dirty="0"/>
                  <a:t>Finally,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optimal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tensor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𝓧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kumimoji="1"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b="1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8A6CA1-02B5-9B60-9FBF-94D44934F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1A8DD-E0F4-A659-A121-6EBA7187209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Tucker.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Some mathematical notes on three-mode factor analysis. </a:t>
            </a:r>
            <a:r>
              <a:rPr lang="en-US" altLang="zh-CN" i="1" dirty="0">
                <a:latin typeface="Calibri" panose="020F0502020204030204" pitchFamily="34" charset="0"/>
                <a:cs typeface="Calibri" panose="020F0502020204030204" pitchFamily="34" charset="0"/>
              </a:rPr>
              <a:t>Psychometrika 31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(3):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279–311,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1966.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B5F10-E38D-91D7-D47D-2D931EB71D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34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16ED-3F8C-AF2A-65EC-39C1394A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3EDDC-761B-765D-95BB-51964345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6F4C-5516-0840-B7C1-54F91FC06818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FE30C-05A0-8A1E-C86A-0D5998DAC1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그룹 47">
            <a:extLst>
              <a:ext uri="{FF2B5EF4-FFF2-40B4-BE49-F238E27FC236}">
                <a16:creationId xmlns:a16="http://schemas.microsoft.com/office/drawing/2014/main" id="{AEA172FB-7E34-04CB-EBEA-5AC6BBCA0BC5}"/>
              </a:ext>
            </a:extLst>
          </p:cNvPr>
          <p:cNvGrpSpPr/>
          <p:nvPr/>
        </p:nvGrpSpPr>
        <p:grpSpPr>
          <a:xfrm>
            <a:off x="10129492" y="4136923"/>
            <a:ext cx="1377156" cy="1207759"/>
            <a:chOff x="6868592" y="4028889"/>
            <a:chExt cx="1569142" cy="1376128"/>
          </a:xfrm>
        </p:grpSpPr>
        <p:sp>
          <p:nvSpPr>
            <p:cNvPr id="8" name="직사각형 40">
              <a:extLst>
                <a:ext uri="{FF2B5EF4-FFF2-40B4-BE49-F238E27FC236}">
                  <a16:creationId xmlns:a16="http://schemas.microsoft.com/office/drawing/2014/main" id="{4CF147E9-8508-717D-90C9-894AE448BEE1}"/>
                </a:ext>
              </a:extLst>
            </p:cNvPr>
            <p:cNvSpPr/>
            <p:nvPr/>
          </p:nvSpPr>
          <p:spPr>
            <a:xfrm>
              <a:off x="6868592" y="4550136"/>
              <a:ext cx="289477" cy="854881"/>
            </a:xfrm>
            <a:prstGeom prst="rect">
              <a:avLst/>
            </a:prstGeom>
            <a:pattFill prst="wdUpDiag">
              <a:fgClr>
                <a:srgbClr val="78AE59"/>
              </a:fgClr>
              <a:bgClr>
                <a:schemeClr val="bg1"/>
              </a:bgClr>
            </a:pattFill>
            <a:ln w="25400">
              <a:solidFill>
                <a:srgbClr val="78AE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직사각형 41">
              <a:extLst>
                <a:ext uri="{FF2B5EF4-FFF2-40B4-BE49-F238E27FC236}">
                  <a16:creationId xmlns:a16="http://schemas.microsoft.com/office/drawing/2014/main" id="{B6E20693-A83E-9877-C0BC-7543C1A32F00}"/>
                </a:ext>
              </a:extLst>
            </p:cNvPr>
            <p:cNvSpPr/>
            <p:nvPr/>
          </p:nvSpPr>
          <p:spPr>
            <a:xfrm>
              <a:off x="7720153" y="4439062"/>
              <a:ext cx="717581" cy="28080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정육면체 42">
              <a:extLst>
                <a:ext uri="{FF2B5EF4-FFF2-40B4-BE49-F238E27FC236}">
                  <a16:creationId xmlns:a16="http://schemas.microsoft.com/office/drawing/2014/main" id="{D4378449-10DD-4A5C-8AF5-80AAB32EE4C7}"/>
                </a:ext>
              </a:extLst>
            </p:cNvPr>
            <p:cNvSpPr/>
            <p:nvPr/>
          </p:nvSpPr>
          <p:spPr>
            <a:xfrm>
              <a:off x="7232884" y="4439062"/>
              <a:ext cx="400907" cy="400110"/>
            </a:xfrm>
            <a:prstGeom prst="cube">
              <a:avLst>
                <a:gd name="adj" fmla="val 28670"/>
              </a:avLst>
            </a:prstGeom>
            <a:pattFill prst="wdUpDiag">
              <a:fgClr>
                <a:srgbClr val="D0AC45"/>
              </a:fgClr>
              <a:bgClr>
                <a:schemeClr val="bg1"/>
              </a:bgClr>
            </a:pattFill>
            <a:ln w="25400">
              <a:solidFill>
                <a:srgbClr val="D0AC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평행 사변형[P] 43">
              <a:extLst>
                <a:ext uri="{FF2B5EF4-FFF2-40B4-BE49-F238E27FC236}">
                  <a16:creationId xmlns:a16="http://schemas.microsoft.com/office/drawing/2014/main" id="{270328D7-5440-5FD0-DF48-3EEB6BC680AF}"/>
                </a:ext>
              </a:extLst>
            </p:cNvPr>
            <p:cNvSpPr/>
            <p:nvPr/>
          </p:nvSpPr>
          <p:spPr>
            <a:xfrm>
              <a:off x="7410446" y="4028889"/>
              <a:ext cx="626393" cy="331658"/>
            </a:xfrm>
            <a:prstGeom prst="parallelogram">
              <a:avLst>
                <a:gd name="adj" fmla="val 104080"/>
              </a:avLst>
            </a:prstGeom>
            <a:pattFill prst="wdUpDiag">
              <a:fgClr>
                <a:srgbClr val="B54F4A"/>
              </a:fgClr>
              <a:bgClr>
                <a:schemeClr val="bg1"/>
              </a:bgClr>
            </a:pattFill>
            <a:ln w="25400">
              <a:solidFill>
                <a:srgbClr val="B54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4D37CE8-4483-FEE7-2809-5CE79E0556DF}"/>
              </a:ext>
            </a:extLst>
          </p:cNvPr>
          <p:cNvSpPr txBox="1"/>
          <p:nvPr/>
        </p:nvSpPr>
        <p:spPr>
          <a:xfrm>
            <a:off x="7154451" y="5707808"/>
            <a:ext cx="381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kumimoji="1"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Query Answering</a:t>
            </a:r>
            <a:endParaRPr kumimoji="1"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625F4D-6A9E-D272-D82A-EBA313B10769}"/>
                  </a:ext>
                </a:extLst>
              </p:cNvPr>
              <p:cNvSpPr txBox="1"/>
              <p:nvPr/>
            </p:nvSpPr>
            <p:spPr>
              <a:xfrm>
                <a:off x="6272032" y="5354080"/>
                <a:ext cx="5582511" cy="392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Tucker </a:t>
                </a:r>
                <a:r>
                  <a:rPr kumimoji="1" lang="en-US" altLang="zh-CN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Decomposition</a:t>
                </a:r>
                <a:r>
                  <a:rPr kumimoji="1" lang="zh-CN" altLang="en-US" sz="1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zh-CN" altLang="en-US" sz="16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𝓧</m:t>
                        </m:r>
                      </m:e>
                      <m:sub>
                        <m:d>
                          <m:dPr>
                            <m:begChr m:val="["/>
                            <m:ctrlPr>
                              <a:rPr kumimoji="1" lang="en-US" altLang="zh-CN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sz="16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1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s</m:t>
                                </m:r>
                              </m:sub>
                            </m:sSub>
                            <m:r>
                              <a:rPr kumimoji="1"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ko-KR" sz="16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sz="16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ko-KR" sz="160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kumimoji="1" lang="en-US" altLang="zh-CN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kumimoji="1" lang="zh-CN" altLang="en-US" sz="1600" b="1" i="1">
                        <a:solidFill>
                          <a:srgbClr val="D0AC45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𝓖</m:t>
                    </m:r>
                    <m:r>
                      <a:rPr kumimoji="1" lang="zh-CN" altLang="en-US" sz="1600" b="1" i="1" smtClean="0">
                        <a:solidFill>
                          <a:srgbClr val="D0AC45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rgbClr val="5D84B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rgbClr val="5D84B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rgbClr val="5D84B8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kumimoji="1" lang="en-US" altLang="zh-CN" sz="1600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b>
                      <m:sSubPr>
                        <m:ctrlPr>
                          <a:rPr kumimoji="1" lang="en-US" altLang="zh-CN" sz="1600" i="1" dirty="0">
                            <a:solidFill>
                              <a:srgbClr val="78AE5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rgbClr val="78AE5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rgbClr val="78AE5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kumimoji="1" lang="en-US" altLang="zh-CN" sz="1600" b="1" i="1" dirty="0">
                            <a:solidFill>
                              <a:srgbClr val="78AE5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b="1" i="1" dirty="0">
                            <a:solidFill>
                              <a:srgbClr val="78AE5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b="1" i="1" dirty="0">
                                <a:solidFill>
                                  <a:srgbClr val="78AE5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dirty="0">
                                <a:solidFill>
                                  <a:srgbClr val="78AE5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zh-CN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  <m:sSub>
                      <m:sSubPr>
                        <m:ctrlPr>
                          <a:rPr kumimoji="1" lang="en-US" altLang="zh-CN" sz="1600" i="1">
                            <a:solidFill>
                              <a:srgbClr val="B54F4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solidFill>
                              <a:srgbClr val="B54F4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B54F4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kumimoji="1" lang="en-US" altLang="zh-CN" sz="1600" b="1" i="1">
                            <a:solidFill>
                              <a:srgbClr val="B54F4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1600" b="1" i="1">
                            <a:solidFill>
                              <a:srgbClr val="B54F4A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𝑼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1600" i="1">
                                <a:solidFill>
                                  <a:srgbClr val="B54F4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B54F4A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</m:d>
                      </m:sup>
                    </m:sSup>
                  </m:oMath>
                </a14:m>
                <a:endParaRPr kumimoji="1" lang="ko-KR" alt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4625F4D-6A9E-D272-D82A-EBA313B10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032" y="5354080"/>
                <a:ext cx="5582511" cy="392159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298E086-F2F9-563B-D78B-816DADF45DE8}"/>
              </a:ext>
            </a:extLst>
          </p:cNvPr>
          <p:cNvGrpSpPr/>
          <p:nvPr/>
        </p:nvGrpSpPr>
        <p:grpSpPr>
          <a:xfrm>
            <a:off x="7243677" y="3530259"/>
            <a:ext cx="3328237" cy="400711"/>
            <a:chOff x="7243677" y="3530259"/>
            <a:chExt cx="3328237" cy="400711"/>
          </a:xfrm>
        </p:grpSpPr>
        <p:sp>
          <p:nvSpPr>
            <p:cNvPr id="39" name="아래쪽 화살표[D] 54">
              <a:extLst>
                <a:ext uri="{FF2B5EF4-FFF2-40B4-BE49-F238E27FC236}">
                  <a16:creationId xmlns:a16="http://schemas.microsoft.com/office/drawing/2014/main" id="{3D7870C8-A14A-29FD-6D03-3FBE536EA7AC}"/>
                </a:ext>
              </a:extLst>
            </p:cNvPr>
            <p:cNvSpPr/>
            <p:nvPr/>
          </p:nvSpPr>
          <p:spPr>
            <a:xfrm>
              <a:off x="7243677" y="3530259"/>
              <a:ext cx="492509" cy="392629"/>
            </a:xfrm>
            <a:prstGeom prst="down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아래쪽 화살표[D] 55">
              <a:extLst>
                <a:ext uri="{FF2B5EF4-FFF2-40B4-BE49-F238E27FC236}">
                  <a16:creationId xmlns:a16="http://schemas.microsoft.com/office/drawing/2014/main" id="{AB4AE121-1360-E6DE-2173-0F9BCB1FD1CF}"/>
                </a:ext>
              </a:extLst>
            </p:cNvPr>
            <p:cNvSpPr/>
            <p:nvPr/>
          </p:nvSpPr>
          <p:spPr>
            <a:xfrm>
              <a:off x="10079405" y="3538341"/>
              <a:ext cx="492509" cy="392629"/>
            </a:xfrm>
            <a:prstGeom prst="down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4D6553-281C-A2F4-4CF7-DFF6CFBFE0C1}"/>
                  </a:ext>
                </a:extLst>
              </p:cNvPr>
              <p:cNvSpPr txBox="1"/>
              <p:nvPr/>
            </p:nvSpPr>
            <p:spPr>
              <a:xfrm>
                <a:off x="9020578" y="4371372"/>
                <a:ext cx="965197" cy="505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688" b="1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kumimoji="1" lang="ko-KR" altLang="en-US" sz="2688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F4D6553-281C-A2F4-4CF7-DFF6CFBFE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78" y="4371372"/>
                <a:ext cx="965197" cy="505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9CF7C65-894A-BE97-88CC-795ACE84A4EB}"/>
              </a:ext>
            </a:extLst>
          </p:cNvPr>
          <p:cNvGrpSpPr/>
          <p:nvPr/>
        </p:nvGrpSpPr>
        <p:grpSpPr>
          <a:xfrm>
            <a:off x="6438095" y="1164590"/>
            <a:ext cx="5164468" cy="2276282"/>
            <a:chOff x="6438095" y="1164590"/>
            <a:chExt cx="5164468" cy="2276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모서리가 접힌 도형[F] 37">
                  <a:extLst>
                    <a:ext uri="{FF2B5EF4-FFF2-40B4-BE49-F238E27FC236}">
                      <a16:creationId xmlns:a16="http://schemas.microsoft.com/office/drawing/2014/main" id="{D95F1527-2C53-2CD2-6C16-8AE3D5427CF7}"/>
                    </a:ext>
                  </a:extLst>
                </p:cNvPr>
                <p:cNvSpPr/>
                <p:nvPr/>
              </p:nvSpPr>
              <p:spPr>
                <a:xfrm>
                  <a:off x="6758918" y="1591028"/>
                  <a:ext cx="1702645" cy="1674733"/>
                </a:xfrm>
                <a:prstGeom prst="foldedCorner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ko-KR" sz="192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kumimoji="1" lang="en-US" altLang="zh-CN" sz="192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Query</a:t>
                  </a:r>
                  <a:r>
                    <a:rPr kumimoji="1" lang="en-US" altLang="ko-KR" sz="192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192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endParaRPr kumimoji="1" lang="en-US" altLang="ko-KR" sz="192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92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92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192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: 0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3</a:t>
                  </a:r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/0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/20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15</a:t>
                  </a:r>
                  <a:endParaRPr kumimoji="1" lang="en-US" altLang="ko-KR" sz="192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92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92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192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</m:oMath>
                  </a14:m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: 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04</a:t>
                  </a:r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/0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/20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15</a:t>
                  </a:r>
                  <a:endParaRPr kumimoji="1" lang="en-US" altLang="ko-KR" sz="192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</a:t>
                  </a:r>
                  <a:r>
                    <a:rPr kumimoji="1" lang="en-US" altLang="ko-KR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 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month)</a:t>
                  </a:r>
                  <a:endParaRPr kumimoji="1" lang="en-US" altLang="ko-KR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9" name="모서리가 접힌 도형[F] 37">
                  <a:extLst>
                    <a:ext uri="{FF2B5EF4-FFF2-40B4-BE49-F238E27FC236}">
                      <a16:creationId xmlns:a16="http://schemas.microsoft.com/office/drawing/2014/main" id="{D95F1527-2C53-2CD2-6C16-8AE3D5427C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8918" y="1591028"/>
                  <a:ext cx="1702645" cy="1674733"/>
                </a:xfrm>
                <a:prstGeom prst="foldedCorner">
                  <a:avLst/>
                </a:prstGeom>
                <a:blipFill>
                  <a:blip r:embed="rId5"/>
                  <a:stretch>
                    <a:fillRect r="-71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2EFBF0E-A92B-1C3E-0BD6-18CD13F2A80F}"/>
                    </a:ext>
                  </a:extLst>
                </p:cNvPr>
                <p:cNvSpPr txBox="1"/>
                <p:nvPr/>
              </p:nvSpPr>
              <p:spPr>
                <a:xfrm>
                  <a:off x="8541797" y="2094394"/>
                  <a:ext cx="965197" cy="505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688" b="1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ko-KR" altLang="en-US" sz="2688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2EFBF0E-A92B-1C3E-0BD6-18CD13F2A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1797" y="2094394"/>
                  <a:ext cx="965197" cy="5059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모서리가 접힌 도형[F] 46">
                  <a:extLst>
                    <a:ext uri="{FF2B5EF4-FFF2-40B4-BE49-F238E27FC236}">
                      <a16:creationId xmlns:a16="http://schemas.microsoft.com/office/drawing/2014/main" id="{B4ADF73B-6813-5212-0FA5-17E17A007F28}"/>
                    </a:ext>
                  </a:extLst>
                </p:cNvPr>
                <p:cNvSpPr/>
                <p:nvPr/>
              </p:nvSpPr>
              <p:spPr>
                <a:xfrm>
                  <a:off x="9571645" y="1593458"/>
                  <a:ext cx="1702645" cy="1674733"/>
                </a:xfrm>
                <a:prstGeom prst="foldedCorner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en-US" altLang="ko-KR" sz="192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kumimoji="1" lang="en-US" altLang="zh-CN" sz="192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Query</a:t>
                  </a:r>
                  <a:r>
                    <a:rPr kumimoji="1" lang="zh-CN" altLang="en-US" sz="1920" b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1920" b="1" i="1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Q</a:t>
                  </a:r>
                  <a:endParaRPr kumimoji="1" lang="en-US" altLang="ko-KR" sz="1920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92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92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192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</m:t>
                          </m:r>
                        </m:sub>
                      </m:sSub>
                    </m:oMath>
                  </a14:m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: 0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5</a:t>
                  </a:r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/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18</a:t>
                  </a:r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/20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17</a:t>
                  </a:r>
                  <a:endParaRPr kumimoji="1" lang="en-US" altLang="ko-KR" sz="192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92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92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ko-KR" sz="192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</m:oMath>
                  </a14:m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: 0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5</a:t>
                  </a:r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/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25</a:t>
                  </a:r>
                  <a:r>
                    <a:rPr kumimoji="1" lang="en-US" altLang="ko-KR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/20</a:t>
                  </a:r>
                  <a:r>
                    <a:rPr kumimoji="1" lang="en-US" altLang="zh-CN" sz="192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17</a:t>
                  </a:r>
                  <a:endParaRPr kumimoji="1" lang="en-US" altLang="ko-KR" sz="192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(1</a:t>
                  </a:r>
                  <a:r>
                    <a:rPr kumimoji="1" lang="zh-CN" altLang="en-US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week)</a:t>
                  </a:r>
                  <a:endParaRPr kumimoji="1" lang="en-US" altLang="ko-KR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2" name="모서리가 접힌 도형[F] 46">
                  <a:extLst>
                    <a:ext uri="{FF2B5EF4-FFF2-40B4-BE49-F238E27FC236}">
                      <a16:creationId xmlns:a16="http://schemas.microsoft.com/office/drawing/2014/main" id="{B4ADF73B-6813-5212-0FA5-17E17A007F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1645" y="1593458"/>
                  <a:ext cx="1702645" cy="1674733"/>
                </a:xfrm>
                <a:prstGeom prst="foldedCorner">
                  <a:avLst/>
                </a:prstGeom>
                <a:blipFill>
                  <a:blip r:embed="rId7"/>
                  <a:stretch>
                    <a:fillRect r="-1439"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F610CFC-5011-BA3D-380C-511F90E8F132}"/>
                    </a:ext>
                  </a:extLst>
                </p:cNvPr>
                <p:cNvSpPr txBox="1"/>
                <p:nvPr/>
              </p:nvSpPr>
              <p:spPr>
                <a:xfrm>
                  <a:off x="6438095" y="1179903"/>
                  <a:ext cx="5164468" cy="3877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ko-KR" sz="192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Range</a:t>
                  </a:r>
                  <a:r>
                    <a:rPr kumimoji="1" lang="en-US" altLang="ko-KR" sz="19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Quer</a:t>
                  </a:r>
                  <a:r>
                    <a:rPr kumimoji="1" lang="en-US" altLang="zh-CN" sz="19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y</a:t>
                  </a:r>
                  <a:r>
                    <a:rPr kumimoji="1" lang="zh-CN" altLang="en-US" sz="19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ctrlPr>
                            <a:rPr kumimoji="1" lang="en-US" altLang="zh-CN" sz="192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192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92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192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kumimoji="1" lang="en-US" altLang="zh-CN" sz="192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192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92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ko-KR" sz="192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92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⊆</m:t>
                      </m:r>
                      <m:d>
                        <m:dPr>
                          <m:begChr m:val="["/>
                          <m:ctrlPr>
                            <a:rPr kumimoji="1" lang="en-US" altLang="zh-CN" sz="192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92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kumimoji="1" lang="en-US" altLang="zh-CN" sz="192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kumimoji="1" lang="en-US" altLang="zh-CN" sz="192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</a14:m>
                  <a:endParaRPr kumimoji="1" lang="ko-KR" altLang="en-US" sz="192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F610CFC-5011-BA3D-380C-511F90E8F1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8095" y="1179903"/>
                  <a:ext cx="5164468" cy="387798"/>
                </a:xfrm>
                <a:prstGeom prst="rect">
                  <a:avLst/>
                </a:prstGeom>
                <a:blipFill>
                  <a:blip r:embed="rId8"/>
                  <a:stretch>
                    <a:fillRect t="-9677"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모서리가 둥근 직사각형 69">
              <a:extLst>
                <a:ext uri="{FF2B5EF4-FFF2-40B4-BE49-F238E27FC236}">
                  <a16:creationId xmlns:a16="http://schemas.microsoft.com/office/drawing/2014/main" id="{3CF038DE-6125-6897-87C7-12AE4955B00D}"/>
                </a:ext>
              </a:extLst>
            </p:cNvPr>
            <p:cNvSpPr/>
            <p:nvPr/>
          </p:nvSpPr>
          <p:spPr>
            <a:xfrm>
              <a:off x="6438095" y="1164590"/>
              <a:ext cx="5164468" cy="2276282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0" name="모서리가 둥근 직사각형 70">
            <a:extLst>
              <a:ext uri="{FF2B5EF4-FFF2-40B4-BE49-F238E27FC236}">
                <a16:creationId xmlns:a16="http://schemas.microsoft.com/office/drawing/2014/main" id="{1E88E11F-7B1F-7860-F4D3-B76A698F0265}"/>
              </a:ext>
            </a:extLst>
          </p:cNvPr>
          <p:cNvSpPr/>
          <p:nvPr/>
        </p:nvSpPr>
        <p:spPr>
          <a:xfrm>
            <a:off x="6438095" y="4012274"/>
            <a:ext cx="5164468" cy="174332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728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아래쪽 화살표[D] 72">
            <a:extLst>
              <a:ext uri="{FF2B5EF4-FFF2-40B4-BE49-F238E27FC236}">
                <a16:creationId xmlns:a16="http://schemas.microsoft.com/office/drawing/2014/main" id="{247A43C0-E139-8FAE-9BDE-1F0F219FF899}"/>
              </a:ext>
            </a:extLst>
          </p:cNvPr>
          <p:cNvSpPr/>
          <p:nvPr/>
        </p:nvSpPr>
        <p:spPr>
          <a:xfrm rot="16200000">
            <a:off x="5661414" y="4514628"/>
            <a:ext cx="492509" cy="738614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728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4231E74-8AE5-7CD3-8710-DD1BA7C49B54}"/>
              </a:ext>
            </a:extLst>
          </p:cNvPr>
          <p:cNvGrpSpPr/>
          <p:nvPr/>
        </p:nvGrpSpPr>
        <p:grpSpPr>
          <a:xfrm>
            <a:off x="5165588" y="2288666"/>
            <a:ext cx="1028841" cy="2545997"/>
            <a:chOff x="5383469" y="1764679"/>
            <a:chExt cx="1125323" cy="2784753"/>
          </a:xfrm>
        </p:grpSpPr>
        <p:sp>
          <p:nvSpPr>
            <p:cNvPr id="53" name="아래쪽 화살표[D] 60">
              <a:extLst>
                <a:ext uri="{FF2B5EF4-FFF2-40B4-BE49-F238E27FC236}">
                  <a16:creationId xmlns:a16="http://schemas.microsoft.com/office/drawing/2014/main" id="{69E35576-9E61-4CCA-C348-5562BBFE5FAA}"/>
                </a:ext>
              </a:extLst>
            </p:cNvPr>
            <p:cNvSpPr/>
            <p:nvPr/>
          </p:nvSpPr>
          <p:spPr>
            <a:xfrm rot="18900000">
              <a:off x="5689495" y="2995550"/>
              <a:ext cx="538695" cy="1185223"/>
            </a:xfrm>
            <a:prstGeom prst="down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곱하기 63">
              <a:extLst>
                <a:ext uri="{FF2B5EF4-FFF2-40B4-BE49-F238E27FC236}">
                  <a16:creationId xmlns:a16="http://schemas.microsoft.com/office/drawing/2014/main" id="{9C9A16A1-6E90-0F27-2226-E61B52D66B68}"/>
                </a:ext>
              </a:extLst>
            </p:cNvPr>
            <p:cNvSpPr/>
            <p:nvPr/>
          </p:nvSpPr>
          <p:spPr>
            <a:xfrm>
              <a:off x="5383469" y="2791168"/>
              <a:ext cx="730390" cy="730390"/>
            </a:xfrm>
            <a:prstGeom prst="mathMultiply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ACB6BC-A3F7-5C78-81A9-4898917E068C}"/>
                </a:ext>
              </a:extLst>
            </p:cNvPr>
            <p:cNvSpPr txBox="1"/>
            <p:nvPr/>
          </p:nvSpPr>
          <p:spPr>
            <a:xfrm rot="2700000">
              <a:off x="4889184" y="2929825"/>
              <a:ext cx="2784753" cy="454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100" b="1" dirty="0">
                  <a:latin typeface="Calibri" panose="020F0502020204030204" pitchFamily="34" charset="0"/>
                  <a:cs typeface="Calibri" panose="020F0502020204030204" pitchFamily="34" charset="0"/>
                </a:rPr>
                <a:t>Tucker-ALS</a:t>
              </a:r>
              <a:endParaRPr kumimoji="1" lang="ko-KR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4964E31-5C59-0BFB-C17E-7532BCCFA1E7}"/>
              </a:ext>
            </a:extLst>
          </p:cNvPr>
          <p:cNvGrpSpPr/>
          <p:nvPr/>
        </p:nvGrpSpPr>
        <p:grpSpPr>
          <a:xfrm>
            <a:off x="1095288" y="3532092"/>
            <a:ext cx="3526434" cy="415970"/>
            <a:chOff x="1095288" y="3532092"/>
            <a:chExt cx="3526434" cy="415970"/>
          </a:xfrm>
        </p:grpSpPr>
        <p:sp>
          <p:nvSpPr>
            <p:cNvPr id="26" name="아래쪽 화살표[D] 56">
              <a:extLst>
                <a:ext uri="{FF2B5EF4-FFF2-40B4-BE49-F238E27FC236}">
                  <a16:creationId xmlns:a16="http://schemas.microsoft.com/office/drawing/2014/main" id="{5A3116CB-24B1-0FE4-B965-D35C5A5A7A2D}"/>
                </a:ext>
              </a:extLst>
            </p:cNvPr>
            <p:cNvSpPr/>
            <p:nvPr/>
          </p:nvSpPr>
          <p:spPr>
            <a:xfrm>
              <a:off x="4129213" y="3555433"/>
              <a:ext cx="492509" cy="392629"/>
            </a:xfrm>
            <a:prstGeom prst="down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아래쪽 화살표[D] 57">
              <a:extLst>
                <a:ext uri="{FF2B5EF4-FFF2-40B4-BE49-F238E27FC236}">
                  <a16:creationId xmlns:a16="http://schemas.microsoft.com/office/drawing/2014/main" id="{122D9333-4A0F-B7A6-5783-9577769C8A31}"/>
                </a:ext>
              </a:extLst>
            </p:cNvPr>
            <p:cNvSpPr/>
            <p:nvPr/>
          </p:nvSpPr>
          <p:spPr>
            <a:xfrm>
              <a:off x="1842321" y="3555433"/>
              <a:ext cx="492509" cy="392629"/>
            </a:xfrm>
            <a:prstGeom prst="downArrow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3C8F791F-13A6-8264-016C-3B1A5BC829BC}"/>
                </a:ext>
              </a:extLst>
            </p:cNvPr>
            <p:cNvSpPr/>
            <p:nvPr/>
          </p:nvSpPr>
          <p:spPr>
            <a:xfrm rot="18909767">
              <a:off x="1095288" y="3532092"/>
              <a:ext cx="452929" cy="298341"/>
            </a:xfrm>
            <a:prstGeom prst="corner">
              <a:avLst>
                <a:gd name="adj1" fmla="val 46202"/>
                <a:gd name="adj2" fmla="val 4420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9FB25B9-5E20-DC58-A779-1749A63B9543}"/>
              </a:ext>
            </a:extLst>
          </p:cNvPr>
          <p:cNvGrpSpPr/>
          <p:nvPr/>
        </p:nvGrpSpPr>
        <p:grpSpPr>
          <a:xfrm>
            <a:off x="664241" y="4013479"/>
            <a:ext cx="4835893" cy="2155994"/>
            <a:chOff x="664241" y="4013479"/>
            <a:chExt cx="4835893" cy="215599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E36504-05FB-113A-3A6B-6D7A311671FC}"/>
                </a:ext>
              </a:extLst>
            </p:cNvPr>
            <p:cNvSpPr txBox="1"/>
            <p:nvPr/>
          </p:nvSpPr>
          <p:spPr>
            <a:xfrm>
              <a:off x="1740728" y="5707808"/>
              <a:ext cx="2545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  <a:r>
                <a:rPr kumimoji="1" lang="zh-CN" altLang="en-US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Structure</a:t>
              </a:r>
              <a:endParaRPr kumimoji="1"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69FB67-266A-794C-DD03-ACB086AB6D57}"/>
                </a:ext>
              </a:extLst>
            </p:cNvPr>
            <p:cNvSpPr txBox="1"/>
            <p:nvPr/>
          </p:nvSpPr>
          <p:spPr>
            <a:xfrm>
              <a:off x="2954137" y="5275918"/>
              <a:ext cx="2545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TUCKET</a:t>
              </a:r>
              <a:r>
                <a:rPr kumimoji="1" lang="zh-CN" alt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(ours)</a:t>
              </a:r>
              <a:endParaRPr kumimoji="1"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모서리가 둥근 직사각형 68">
              <a:extLst>
                <a:ext uri="{FF2B5EF4-FFF2-40B4-BE49-F238E27FC236}">
                  <a16:creationId xmlns:a16="http://schemas.microsoft.com/office/drawing/2014/main" id="{875BF343-8E75-E0D6-2D53-42722D4F8DBD}"/>
                </a:ext>
              </a:extLst>
            </p:cNvPr>
            <p:cNvSpPr/>
            <p:nvPr/>
          </p:nvSpPr>
          <p:spPr>
            <a:xfrm>
              <a:off x="664241" y="4013479"/>
              <a:ext cx="4678138" cy="1745945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3B50731-E3E1-4D21-86D1-56C13B3E2931}"/>
                </a:ext>
              </a:extLst>
            </p:cNvPr>
            <p:cNvGrpSpPr/>
            <p:nvPr/>
          </p:nvGrpSpPr>
          <p:grpSpPr>
            <a:xfrm>
              <a:off x="998717" y="4199186"/>
              <a:ext cx="3903007" cy="1366052"/>
              <a:chOff x="457200" y="91440"/>
              <a:chExt cx="14630400" cy="512064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1705BB2-B06F-1CB6-28F0-79F12C71601E}"/>
                  </a:ext>
                </a:extLst>
              </p:cNvPr>
              <p:cNvGrpSpPr/>
              <p:nvPr/>
            </p:nvGrpSpPr>
            <p:grpSpPr>
              <a:xfrm>
                <a:off x="457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81D264B-0F84-7DB0-C6AE-F7EB405B2F31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E28F4C7B-1ED2-A56A-F859-EBB5F0C3F18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5D30AA3-10C0-4982-3424-81BCC13559DA}"/>
                  </a:ext>
                </a:extLst>
              </p:cNvPr>
              <p:cNvGrpSpPr/>
              <p:nvPr/>
            </p:nvGrpSpPr>
            <p:grpSpPr>
              <a:xfrm>
                <a:off x="41148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4442F96C-7B4F-EBE7-A0A5-4DD33A2AA8C9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5A8BC728-547F-FCF0-983C-1E8C081F897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4C42CCC9-EEE8-F665-3BCE-DC015D39F220}"/>
                  </a:ext>
                </a:extLst>
              </p:cNvPr>
              <p:cNvCxnSpPr>
                <a:cxnSpLocks/>
                <a:stCxn id="108" idx="2"/>
                <a:endCxn id="119" idx="0"/>
              </p:cNvCxnSpPr>
              <p:nvPr/>
            </p:nvCxnSpPr>
            <p:spPr>
              <a:xfrm flipH="1">
                <a:off x="22860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4307C3C-6352-2FF6-6489-36DB25EC7EA4}"/>
                  </a:ext>
                </a:extLst>
              </p:cNvPr>
              <p:cNvGrpSpPr/>
              <p:nvPr/>
            </p:nvGrpSpPr>
            <p:grpSpPr>
              <a:xfrm>
                <a:off x="1371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99289165-D523-AE43-E1D5-6784720C026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D5B24BCE-A93B-438B-E200-872AB9AC68E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C6CF160-122D-726E-34B9-D729CE2D3439}"/>
                  </a:ext>
                </a:extLst>
              </p:cNvPr>
              <p:cNvGrpSpPr/>
              <p:nvPr/>
            </p:nvGrpSpPr>
            <p:grpSpPr>
              <a:xfrm>
                <a:off x="4572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107A294B-A589-6A17-C220-3911FE8FA2B2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45ACCF0E-92CB-0B5C-99C1-FDF565A0975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FB91487-8C70-E58E-FE48-F6D77855FEAA}"/>
                  </a:ext>
                </a:extLst>
              </p:cNvPr>
              <p:cNvCxnSpPr>
                <a:cxnSpLocks/>
                <a:stCxn id="130" idx="2"/>
                <a:endCxn id="135" idx="0"/>
              </p:cNvCxnSpPr>
              <p:nvPr/>
            </p:nvCxnSpPr>
            <p:spPr>
              <a:xfrm flipH="1">
                <a:off x="914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056C6E5-0BFD-1F0E-AC1C-B020515A9E53}"/>
                  </a:ext>
                </a:extLst>
              </p:cNvPr>
              <p:cNvCxnSpPr>
                <a:cxnSpLocks/>
                <a:stCxn id="130" idx="2"/>
                <a:endCxn id="131" idx="0"/>
              </p:cNvCxnSpPr>
              <p:nvPr/>
            </p:nvCxnSpPr>
            <p:spPr>
              <a:xfrm>
                <a:off x="1371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196C2C9-F73E-6EA2-5166-EF3865C94B27}"/>
                  </a:ext>
                </a:extLst>
              </p:cNvPr>
              <p:cNvGrpSpPr/>
              <p:nvPr/>
            </p:nvGrpSpPr>
            <p:grpSpPr>
              <a:xfrm>
                <a:off x="2286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466AD27E-F3D4-F1B3-8F0E-2000F30CC17C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005222A0-4514-03E9-FBC7-A7DBDF312E0D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E91F6DE-9AB3-73F8-59BD-432F372853CF}"/>
                  </a:ext>
                </a:extLst>
              </p:cNvPr>
              <p:cNvGrpSpPr/>
              <p:nvPr/>
            </p:nvGrpSpPr>
            <p:grpSpPr>
              <a:xfrm>
                <a:off x="3200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EBEA9E18-7E70-2B64-8895-4963AD3FDA23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A995B6F-4D1D-1273-56BD-ED907EAEE853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A84C94C-F44B-3B82-0372-1C911B98FD68}"/>
                  </a:ext>
                </a:extLst>
              </p:cNvPr>
              <p:cNvGrpSpPr/>
              <p:nvPr/>
            </p:nvGrpSpPr>
            <p:grpSpPr>
              <a:xfrm>
                <a:off x="22860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68BA2AFA-E4C5-950A-069B-92E9651CD282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C1751CE1-FDF4-EE78-B99D-F2B59FF7A7D1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3D45738-9FA3-E0E6-D90C-D5DBDACF6483}"/>
                  </a:ext>
                </a:extLst>
              </p:cNvPr>
              <p:cNvCxnSpPr>
                <a:cxnSpLocks/>
                <a:stCxn id="124" idx="2"/>
                <a:endCxn id="127" idx="0"/>
              </p:cNvCxnSpPr>
              <p:nvPr/>
            </p:nvCxnSpPr>
            <p:spPr>
              <a:xfrm flipH="1">
                <a:off x="2743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98F6F288-EF8E-6152-EEA5-7A7222C9DCC8}"/>
                  </a:ext>
                </a:extLst>
              </p:cNvPr>
              <p:cNvCxnSpPr>
                <a:cxnSpLocks/>
                <a:stCxn id="124" idx="2"/>
                <a:endCxn id="125" idx="0"/>
              </p:cNvCxnSpPr>
              <p:nvPr/>
            </p:nvCxnSpPr>
            <p:spPr>
              <a:xfrm>
                <a:off x="3200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689F0DC-51FC-3C42-7B68-A2379FA30C62}"/>
                  </a:ext>
                </a:extLst>
              </p:cNvPr>
              <p:cNvGrpSpPr/>
              <p:nvPr/>
            </p:nvGrpSpPr>
            <p:grpSpPr>
              <a:xfrm>
                <a:off x="41148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B9180D92-1174-AF34-BC8B-8C0C194D9FF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B75B9B8-9A8D-9739-95E9-D343E77E47E7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D4C2B85F-97A5-3EB5-8813-D5B3A39BCE4C}"/>
                  </a:ext>
                </a:extLst>
              </p:cNvPr>
              <p:cNvCxnSpPr>
                <a:cxnSpLocks/>
                <a:stCxn id="120" idx="2"/>
                <a:endCxn id="129" idx="0"/>
              </p:cNvCxnSpPr>
              <p:nvPr/>
            </p:nvCxnSpPr>
            <p:spPr>
              <a:xfrm flipH="1">
                <a:off x="1371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EA849E7-14F6-419A-124D-C02BEA28B22E}"/>
                  </a:ext>
                </a:extLst>
              </p:cNvPr>
              <p:cNvCxnSpPr>
                <a:cxnSpLocks/>
                <a:stCxn id="120" idx="2"/>
                <a:endCxn id="123" idx="0"/>
              </p:cNvCxnSpPr>
              <p:nvPr/>
            </p:nvCxnSpPr>
            <p:spPr>
              <a:xfrm>
                <a:off x="22860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C984ECB-354B-87C1-CA8E-EA8551A73D9C}"/>
                  </a:ext>
                </a:extLst>
              </p:cNvPr>
              <p:cNvGrpSpPr/>
              <p:nvPr/>
            </p:nvGrpSpPr>
            <p:grpSpPr>
              <a:xfrm>
                <a:off x="4572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F76296A1-95A0-17EB-B64B-722559F5FEFB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13E7178-31DF-0C78-6EFD-8852A38A1F5F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03EFC03-69CB-4021-272A-B0A1713827BA}"/>
                  </a:ext>
                </a:extLst>
              </p:cNvPr>
              <p:cNvGrpSpPr/>
              <p:nvPr/>
            </p:nvGrpSpPr>
            <p:grpSpPr>
              <a:xfrm>
                <a:off x="41148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394F54A3-E136-307D-723F-375C519E0F06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DB3A0025-5310-B67E-CF7C-A37AC2859D3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DD147C6-FA3F-F245-316A-4AA12223B1AE}"/>
                  </a:ext>
                </a:extLst>
              </p:cNvPr>
              <p:cNvGrpSpPr/>
              <p:nvPr/>
            </p:nvGrpSpPr>
            <p:grpSpPr>
              <a:xfrm>
                <a:off x="5029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9CB0C6A9-11A3-6AB0-F35F-5E869754EA77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6EB13141-7572-8689-4A9C-9741816569FA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12B7D334-C1E2-70B3-BBF1-45ECDF4579D6}"/>
                  </a:ext>
                </a:extLst>
              </p:cNvPr>
              <p:cNvCxnSpPr>
                <a:cxnSpLocks/>
                <a:endCxn id="117" idx="0"/>
              </p:cNvCxnSpPr>
              <p:nvPr/>
            </p:nvCxnSpPr>
            <p:spPr>
              <a:xfrm flipH="1">
                <a:off x="4572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A1B36CE8-D66A-689A-46D5-9D815CA4DD1C}"/>
                  </a:ext>
                </a:extLst>
              </p:cNvPr>
              <p:cNvCxnSpPr>
                <a:cxnSpLocks/>
                <a:endCxn id="115" idx="0"/>
              </p:cNvCxnSpPr>
              <p:nvPr/>
            </p:nvCxnSpPr>
            <p:spPr>
              <a:xfrm>
                <a:off x="5029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D670D7A-9DC0-74D2-E927-239C30E9292C}"/>
                  </a:ext>
                </a:extLst>
              </p:cNvPr>
              <p:cNvCxnSpPr>
                <a:cxnSpLocks/>
                <a:stCxn id="122" idx="2"/>
                <a:endCxn id="133" idx="0"/>
              </p:cNvCxnSpPr>
              <p:nvPr/>
            </p:nvCxnSpPr>
            <p:spPr>
              <a:xfrm flipH="1">
                <a:off x="50292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931EDFB6-1608-A5EA-26B1-5B5E678D97CC}"/>
                  </a:ext>
                </a:extLst>
              </p:cNvPr>
              <p:cNvCxnSpPr>
                <a:cxnSpLocks/>
                <a:stCxn id="122" idx="2"/>
                <a:endCxn id="109" idx="0"/>
              </p:cNvCxnSpPr>
              <p:nvPr/>
            </p:nvCxnSpPr>
            <p:spPr>
              <a:xfrm>
                <a:off x="5943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E4FD0F69-47E0-49FD-C622-C3BB0E304E0E}"/>
                  </a:ext>
                </a:extLst>
              </p:cNvPr>
              <p:cNvGrpSpPr/>
              <p:nvPr/>
            </p:nvGrpSpPr>
            <p:grpSpPr>
              <a:xfrm>
                <a:off x="5943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CF48224-020F-3BBF-D59D-38E314257B1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1FA6852D-8AFF-0D94-F1DC-9440E5C765FD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BC078635-F053-FF6C-9521-87C09251AB7C}"/>
                  </a:ext>
                </a:extLst>
              </p:cNvPr>
              <p:cNvGrpSpPr/>
              <p:nvPr/>
            </p:nvGrpSpPr>
            <p:grpSpPr>
              <a:xfrm>
                <a:off x="6858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92D3EF7-480A-F737-7E00-68E3C3119D7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81666F6A-1ED5-B62A-28E9-5A40C0BD4F00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93EB468-531E-87D1-685E-1C5B6D883040}"/>
                  </a:ext>
                </a:extLst>
              </p:cNvPr>
              <p:cNvGrpSpPr/>
              <p:nvPr/>
            </p:nvGrpSpPr>
            <p:grpSpPr>
              <a:xfrm>
                <a:off x="59436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DFDDFDC-4508-8084-86B1-702E6CE2138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0D7E680-2CC1-AAA5-7650-89E9A3173DDD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FB2AC576-8AF1-054C-5104-FE56AA43911F}"/>
                  </a:ext>
                </a:extLst>
              </p:cNvPr>
              <p:cNvCxnSpPr>
                <a:cxnSpLocks/>
                <a:stCxn id="110" idx="2"/>
                <a:endCxn id="113" idx="0"/>
              </p:cNvCxnSpPr>
              <p:nvPr/>
            </p:nvCxnSpPr>
            <p:spPr>
              <a:xfrm flipH="1">
                <a:off x="64008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857E97A-DBBF-EA95-6A08-3A059412D38A}"/>
                  </a:ext>
                </a:extLst>
              </p:cNvPr>
              <p:cNvCxnSpPr>
                <a:cxnSpLocks/>
                <a:stCxn id="110" idx="2"/>
                <a:endCxn id="111" idx="0"/>
              </p:cNvCxnSpPr>
              <p:nvPr/>
            </p:nvCxnSpPr>
            <p:spPr>
              <a:xfrm>
                <a:off x="6858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ABB4C5C-3B85-F051-A64D-672BBB1EF4F6}"/>
                  </a:ext>
                </a:extLst>
              </p:cNvPr>
              <p:cNvGrpSpPr/>
              <p:nvPr/>
            </p:nvGrpSpPr>
            <p:grpSpPr>
              <a:xfrm>
                <a:off x="4572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2F36A320-53B4-F5FB-95CE-AA2038ED11D7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F0D7F8E9-FEEC-9731-7110-AA04CA1B5E81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14D4416F-8301-008F-CA9D-8944C3FF8ED7}"/>
                  </a:ext>
                </a:extLst>
              </p:cNvPr>
              <p:cNvCxnSpPr>
                <a:cxnSpLocks/>
                <a:stCxn id="108" idx="2"/>
                <a:endCxn id="121" idx="0"/>
              </p:cNvCxnSpPr>
              <p:nvPr/>
            </p:nvCxnSpPr>
            <p:spPr>
              <a:xfrm>
                <a:off x="41148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279519DF-D9DB-90B9-FD47-65723A215EDE}"/>
                  </a:ext>
                </a:extLst>
              </p:cNvPr>
              <p:cNvGrpSpPr/>
              <p:nvPr/>
            </p:nvGrpSpPr>
            <p:grpSpPr>
              <a:xfrm>
                <a:off x="457200" y="91440"/>
                <a:ext cx="14630400" cy="731520"/>
                <a:chOff x="999641" y="2162014"/>
                <a:chExt cx="914400" cy="73152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631011E-4A74-06D7-7762-70DBD13E2A19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D79729B4-038C-E7CD-90F1-C8B46C599801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9DED18B5-CA36-1858-A96C-98BC83960349}"/>
                  </a:ext>
                </a:extLst>
              </p:cNvPr>
              <p:cNvCxnSpPr>
                <a:cxnSpLocks/>
                <a:stCxn id="106" idx="2"/>
                <a:endCxn id="107" idx="0"/>
              </p:cNvCxnSpPr>
              <p:nvPr/>
            </p:nvCxnSpPr>
            <p:spPr>
              <a:xfrm flipH="1">
                <a:off x="41148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8BA7787-6445-C76B-D19E-AC2C552BF82F}"/>
                  </a:ext>
                </a:extLst>
              </p:cNvPr>
              <p:cNvCxnSpPr>
                <a:cxnSpLocks/>
                <a:stCxn id="106" idx="2"/>
                <a:endCxn id="103" idx="0"/>
              </p:cNvCxnSpPr>
              <p:nvPr/>
            </p:nvCxnSpPr>
            <p:spPr>
              <a:xfrm>
                <a:off x="77724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106D9C59-2FDD-23AE-AF29-E17D3DF749AB}"/>
                  </a:ext>
                </a:extLst>
              </p:cNvPr>
              <p:cNvGrpSpPr/>
              <p:nvPr/>
            </p:nvGrpSpPr>
            <p:grpSpPr>
              <a:xfrm>
                <a:off x="77724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6D7DE5B-018E-D337-198F-16DB2370DFCA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CC2AF5D8-0987-8743-8268-227BCA9851B9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678EF1B-62F4-FCDC-B574-239483F11A3C}"/>
                  </a:ext>
                </a:extLst>
              </p:cNvPr>
              <p:cNvGrpSpPr/>
              <p:nvPr/>
            </p:nvGrpSpPr>
            <p:grpSpPr>
              <a:xfrm>
                <a:off x="77724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BE9857DC-4FBC-D933-64D9-7F33C25EAA43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6658CE1B-397E-8FD8-2F93-CA2085F0B5A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D444A3E-89A5-4465-C36A-9538BCA2F06F}"/>
                  </a:ext>
                </a:extLst>
              </p:cNvPr>
              <p:cNvCxnSpPr>
                <a:cxnSpLocks/>
                <a:stCxn id="104" idx="2"/>
                <a:endCxn id="101" idx="0"/>
              </p:cNvCxnSpPr>
              <p:nvPr/>
            </p:nvCxnSpPr>
            <p:spPr>
              <a:xfrm flipH="1">
                <a:off x="96012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FE2830F-780D-0B62-A4E7-E59820DADED8}"/>
                  </a:ext>
                </a:extLst>
              </p:cNvPr>
              <p:cNvGrpSpPr/>
              <p:nvPr/>
            </p:nvGrpSpPr>
            <p:grpSpPr>
              <a:xfrm>
                <a:off x="77724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19DD4CA9-E1DB-F383-E17F-1FB037760DD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4EC1C7A7-B0C1-550F-E515-7B10433300C7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E973D5EE-60AD-1D90-5035-36E8B53161E1}"/>
                  </a:ext>
                </a:extLst>
              </p:cNvPr>
              <p:cNvCxnSpPr>
                <a:cxnSpLocks/>
                <a:stCxn id="102" idx="2"/>
                <a:endCxn id="99" idx="0"/>
              </p:cNvCxnSpPr>
              <p:nvPr/>
            </p:nvCxnSpPr>
            <p:spPr>
              <a:xfrm flipH="1">
                <a:off x="86868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6EC4C0D-628F-F475-9AA9-C1961E2A3014}"/>
                  </a:ext>
                </a:extLst>
              </p:cNvPr>
              <p:cNvGrpSpPr/>
              <p:nvPr/>
            </p:nvGrpSpPr>
            <p:grpSpPr>
              <a:xfrm>
                <a:off x="7772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76FA40AD-CFFA-4889-AF68-CDE28487D394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39AB472-E254-8B40-700C-DF4A02A23DCF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CDAA932B-3336-D552-F7B3-23BC8CEC61D0}"/>
                  </a:ext>
                </a:extLst>
              </p:cNvPr>
              <p:cNvCxnSpPr>
                <a:cxnSpLocks/>
                <a:stCxn id="100" idx="2"/>
                <a:endCxn id="97" idx="0"/>
              </p:cNvCxnSpPr>
              <p:nvPr/>
            </p:nvCxnSpPr>
            <p:spPr>
              <a:xfrm flipH="1">
                <a:off x="8229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4168B6E8-6928-C2C3-0D45-7152CA5147C8}"/>
              </a:ext>
            </a:extLst>
          </p:cNvPr>
          <p:cNvGrpSpPr/>
          <p:nvPr/>
        </p:nvGrpSpPr>
        <p:grpSpPr>
          <a:xfrm>
            <a:off x="6541806" y="4046371"/>
            <a:ext cx="3968632" cy="1364598"/>
            <a:chOff x="6748635" y="4035485"/>
            <a:chExt cx="3968632" cy="136459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D0E8943-5AAB-713A-C784-C6CF73338EEE}"/>
                </a:ext>
              </a:extLst>
            </p:cNvPr>
            <p:cNvGrpSpPr/>
            <p:nvPr/>
          </p:nvGrpSpPr>
          <p:grpSpPr>
            <a:xfrm>
              <a:off x="6748635" y="4126037"/>
              <a:ext cx="2168955" cy="1207759"/>
              <a:chOff x="9950891" y="3735674"/>
              <a:chExt cx="2372353" cy="1321019"/>
            </a:xfrm>
          </p:grpSpPr>
          <p:sp>
            <p:nvSpPr>
              <p:cNvPr id="34" name="직사각형 49">
                <a:extLst>
                  <a:ext uri="{FF2B5EF4-FFF2-40B4-BE49-F238E27FC236}">
                    <a16:creationId xmlns:a16="http://schemas.microsoft.com/office/drawing/2014/main" id="{6E7E1F79-2DB8-63B6-07FB-C3A13B1B0421}"/>
                  </a:ext>
                </a:extLst>
              </p:cNvPr>
              <p:cNvSpPr/>
              <p:nvPr/>
            </p:nvSpPr>
            <p:spPr>
              <a:xfrm>
                <a:off x="9950891" y="4236047"/>
                <a:ext cx="277885" cy="820646"/>
              </a:xfrm>
              <a:prstGeom prst="rect">
                <a:avLst/>
              </a:prstGeom>
              <a:pattFill prst="smGrid">
                <a:fgClr>
                  <a:srgbClr val="78AE59"/>
                </a:fgClr>
                <a:bgClr>
                  <a:schemeClr val="bg1"/>
                </a:bgClr>
              </a:pattFill>
              <a:ln w="25400">
                <a:solidFill>
                  <a:srgbClr val="78AE5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728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직사각형 50">
                <a:extLst>
                  <a:ext uri="{FF2B5EF4-FFF2-40B4-BE49-F238E27FC236}">
                    <a16:creationId xmlns:a16="http://schemas.microsoft.com/office/drawing/2014/main" id="{14D0E3BC-A4F8-20B4-5C2D-00D10CF2806A}"/>
                  </a:ext>
                </a:extLst>
              </p:cNvPr>
              <p:cNvSpPr/>
              <p:nvPr/>
            </p:nvSpPr>
            <p:spPr>
              <a:xfrm>
                <a:off x="10768343" y="4129421"/>
                <a:ext cx="1554901" cy="270932"/>
              </a:xfrm>
              <a:prstGeom prst="rect">
                <a:avLst/>
              </a:prstGeom>
              <a:pattFill prst="smGrid">
                <a:fgClr>
                  <a:schemeClr val="accent1"/>
                </a:fgClr>
                <a:bgClr>
                  <a:schemeClr val="bg1"/>
                </a:bgClr>
              </a:patt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728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정육면체 51">
                <a:extLst>
                  <a:ext uri="{FF2B5EF4-FFF2-40B4-BE49-F238E27FC236}">
                    <a16:creationId xmlns:a16="http://schemas.microsoft.com/office/drawing/2014/main" id="{B147E5C9-3585-6E11-4242-8A7428AB0706}"/>
                  </a:ext>
                </a:extLst>
              </p:cNvPr>
              <p:cNvSpPr/>
              <p:nvPr/>
            </p:nvSpPr>
            <p:spPr>
              <a:xfrm>
                <a:off x="10300589" y="4129421"/>
                <a:ext cx="384852" cy="384087"/>
              </a:xfrm>
              <a:prstGeom prst="cube">
                <a:avLst>
                  <a:gd name="adj" fmla="val 28670"/>
                </a:avLst>
              </a:prstGeom>
              <a:pattFill prst="smGrid">
                <a:fgClr>
                  <a:srgbClr val="D0AC45"/>
                </a:fgClr>
                <a:bgClr>
                  <a:schemeClr val="bg1"/>
                </a:bgClr>
              </a:pattFill>
              <a:ln w="25400">
                <a:solidFill>
                  <a:srgbClr val="D0AC4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728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평행 사변형[P] 52">
                <a:extLst>
                  <a:ext uri="{FF2B5EF4-FFF2-40B4-BE49-F238E27FC236}">
                    <a16:creationId xmlns:a16="http://schemas.microsoft.com/office/drawing/2014/main" id="{011A1D04-437B-7A0A-EF1A-88360EF84B57}"/>
                  </a:ext>
                </a:extLst>
              </p:cNvPr>
              <p:cNvSpPr/>
              <p:nvPr/>
            </p:nvSpPr>
            <p:spPr>
              <a:xfrm>
                <a:off x="10471040" y="3735674"/>
                <a:ext cx="601309" cy="318376"/>
              </a:xfrm>
              <a:prstGeom prst="parallelogram">
                <a:avLst>
                  <a:gd name="adj" fmla="val 104080"/>
                </a:avLst>
              </a:prstGeom>
              <a:pattFill prst="smGrid">
                <a:fgClr>
                  <a:srgbClr val="B54F4A"/>
                </a:fgClr>
                <a:bgClr>
                  <a:schemeClr val="bg1"/>
                </a:bgClr>
              </a:pattFill>
              <a:ln w="25400">
                <a:solidFill>
                  <a:srgbClr val="B54F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728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B52C69EA-793D-8AA6-0059-51C6A0EC9569}"/>
                    </a:ext>
                  </a:extLst>
                </p:cNvPr>
                <p:cNvSpPr txBox="1"/>
                <p:nvPr/>
              </p:nvSpPr>
              <p:spPr>
                <a:xfrm>
                  <a:off x="6980923" y="4771891"/>
                  <a:ext cx="2517305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500" b="1" dirty="0">
                      <a:solidFill>
                        <a:srgbClr val="D0AC4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Core</a:t>
                  </a:r>
                  <a:r>
                    <a:rPr kumimoji="1" lang="zh-CN" altLang="en-US" sz="1500" b="1" dirty="0">
                      <a:solidFill>
                        <a:srgbClr val="D0AC4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1500" b="1" dirty="0">
                      <a:solidFill>
                        <a:srgbClr val="D0AC4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Tensor</a:t>
                  </a:r>
                  <a:r>
                    <a:rPr kumimoji="1" lang="zh-CN" altLang="en-US" sz="1500" b="1" dirty="0">
                      <a:solidFill>
                        <a:srgbClr val="D0AC45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zh-CN" altLang="en-US" sz="1500" b="1" i="1" smtClean="0">
                          <a:solidFill>
                            <a:srgbClr val="D0AC45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𝓖</m:t>
                      </m:r>
                      <m:r>
                        <a:rPr kumimoji="1"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1500" i="1" smtClean="0">
                              <a:solidFill>
                                <a:srgbClr val="D0AC45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15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5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5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5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×⋯×</m:t>
                          </m:r>
                          <m:sSub>
                            <m:sSubPr>
                              <m:ctrlPr>
                                <a:rPr kumimoji="1" lang="en-US" altLang="zh-CN" sz="1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</m:oMath>
                  </a14:m>
                  <a:endParaRPr kumimoji="1" lang="ko-KR" altLang="en-US" sz="1500" i="1" dirty="0">
                    <a:solidFill>
                      <a:srgbClr val="D0AC45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B52C69EA-793D-8AA6-0059-51C6A0EC95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0923" y="4771891"/>
                  <a:ext cx="2517305" cy="323165"/>
                </a:xfrm>
                <a:prstGeom prst="rect">
                  <a:avLst/>
                </a:prstGeom>
                <a:blipFill>
                  <a:blip r:embed="rId13"/>
                  <a:stretch>
                    <a:fillRect l="-1005" t="-3704"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88C957F-6082-D7CF-6D11-5010C28EB4B9}"/>
                    </a:ext>
                  </a:extLst>
                </p:cNvPr>
                <p:cNvSpPr txBox="1"/>
                <p:nvPr/>
              </p:nvSpPr>
              <p:spPr>
                <a:xfrm>
                  <a:off x="7617944" y="4186799"/>
                  <a:ext cx="3099323" cy="338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50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Temporal</a:t>
                  </a:r>
                  <a:r>
                    <a:rPr kumimoji="1" lang="zh-CN" altLang="en-US" sz="150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150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Factors</a:t>
                  </a:r>
                  <a:r>
                    <a:rPr kumimoji="1" lang="zh-CN" altLang="en-US" sz="150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5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5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5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5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5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1500" i="1" dirty="0" smtClean="0">
                              <a:solidFill>
                                <a:srgbClr val="5D84B8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5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5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1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r>
                                <a:rPr kumimoji="1"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ko-KR" sz="1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15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500" b="0" i="1" dirty="0" smtClean="0">
                                  <a:solidFill>
                                    <a:srgbClr val="5D84B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dirty="0" smtClean="0">
                                  <a:solidFill>
                                    <a:srgbClr val="5D84B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500" b="0" i="1" dirty="0" smtClean="0">
                                  <a:solidFill>
                                    <a:srgbClr val="5D84B8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a14:m>
                  <a:endParaRPr kumimoji="1" lang="ko-KR" altLang="en-US" sz="1500" dirty="0">
                    <a:solidFill>
                      <a:srgbClr val="5D84B8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A88C957F-6082-D7CF-6D11-5010C28EB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7944" y="4186799"/>
                  <a:ext cx="3099323" cy="338875"/>
                </a:xfrm>
                <a:prstGeom prst="rect">
                  <a:avLst/>
                </a:prstGeom>
                <a:blipFill>
                  <a:blip r:embed="rId14"/>
                  <a:stretch>
                    <a:fillRect l="-816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4C264CD6-78C2-E22F-FAEB-5476885D6ECE}"/>
                    </a:ext>
                  </a:extLst>
                </p:cNvPr>
                <p:cNvSpPr txBox="1"/>
                <p:nvPr/>
              </p:nvSpPr>
              <p:spPr>
                <a:xfrm>
                  <a:off x="6948903" y="5061208"/>
                  <a:ext cx="2668256" cy="338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1500" b="1" dirty="0">
                      <a:solidFill>
                        <a:srgbClr val="78AE5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Location</a:t>
                  </a:r>
                  <a:r>
                    <a:rPr kumimoji="1" lang="zh-CN" altLang="en-US" sz="1500" b="1" dirty="0">
                      <a:solidFill>
                        <a:srgbClr val="78AE5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1500" b="1" dirty="0">
                      <a:solidFill>
                        <a:srgbClr val="78AE5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Factors</a:t>
                  </a:r>
                  <a:r>
                    <a:rPr kumimoji="1" lang="zh-CN" altLang="en-US" sz="1500" b="1" dirty="0">
                      <a:solidFill>
                        <a:srgbClr val="78AE5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500" b="1" i="1" dirty="0" smtClean="0">
                              <a:solidFill>
                                <a:srgbClr val="78AE5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500" b="1" i="1" dirty="0" smtClean="0">
                              <a:solidFill>
                                <a:srgbClr val="78AE5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500" b="1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5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5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1500" b="1" i="1" dirty="0" smtClean="0">
                              <a:solidFill>
                                <a:srgbClr val="78AE59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5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15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5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5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5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5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a14:m>
                  <a:endParaRPr kumimoji="1" lang="ko-KR" altLang="en-US" sz="1500" b="1" dirty="0">
                    <a:solidFill>
                      <a:srgbClr val="78AE59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4C264CD6-78C2-E22F-FAEB-5476885D6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8903" y="5061208"/>
                  <a:ext cx="2668256" cy="338875"/>
                </a:xfrm>
                <a:prstGeom prst="rect">
                  <a:avLst/>
                </a:prstGeom>
                <a:blipFill>
                  <a:blip r:embed="rId15"/>
                  <a:stretch>
                    <a:fillRect l="-943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AC2FD88-1389-692D-2109-B58ECEF3D412}"/>
                    </a:ext>
                  </a:extLst>
                </p:cNvPr>
                <p:cNvSpPr txBox="1"/>
                <p:nvPr/>
              </p:nvSpPr>
              <p:spPr>
                <a:xfrm>
                  <a:off x="7744139" y="4035485"/>
                  <a:ext cx="2701993" cy="28956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>
                    <a:lnSpc>
                      <a:spcPct val="80000"/>
                    </a:lnSpc>
                  </a:pPr>
                  <a:r>
                    <a:rPr kumimoji="1" lang="en-US" altLang="zh-CN" sz="1500" b="1" dirty="0">
                      <a:solidFill>
                        <a:srgbClr val="B54F4A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Pollutant</a:t>
                  </a:r>
                  <a:r>
                    <a:rPr kumimoji="1" lang="zh-CN" altLang="en-US" sz="1500" b="1" dirty="0">
                      <a:solidFill>
                        <a:srgbClr val="B54F4A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sz="1500" b="1" dirty="0">
                      <a:solidFill>
                        <a:srgbClr val="B54F4A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Factors</a:t>
                  </a:r>
                  <a:r>
                    <a:rPr kumimoji="1" lang="zh-CN" altLang="en-US" sz="1500" b="1" dirty="0">
                      <a:solidFill>
                        <a:srgbClr val="B54F4A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500" b="1" i="1" smtClean="0">
                              <a:solidFill>
                                <a:srgbClr val="B54F4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500" b="1" i="1" smtClean="0">
                              <a:solidFill>
                                <a:srgbClr val="B54F4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𝑼</m:t>
                          </m:r>
                        </m:e>
                        <m:sup>
                          <m:d>
                            <m:dPr>
                              <m:ctrlPr>
                                <a:rPr kumimoji="1" lang="en-US" altLang="zh-CN" sz="1500" b="0" i="1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500" b="0" i="1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</m:d>
                        </m:sup>
                      </m:sSup>
                      <m:r>
                        <a:rPr kumimoji="1" lang="en-US" altLang="zh-CN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1500" b="0" i="1" smtClean="0">
                              <a:solidFill>
                                <a:srgbClr val="B54F4A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kumimoji="1" lang="en-US" altLang="zh-CN" sz="1500" b="0" i="1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500" b="0" i="1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kumimoji="1" lang="en-US" altLang="zh-CN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500" b="0" i="1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500" b="0" i="1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</m:oMath>
                  </a14:m>
                  <a:endParaRPr kumimoji="1" lang="ko-KR" altLang="en-US" sz="1500" b="1" dirty="0">
                    <a:solidFill>
                      <a:srgbClr val="B54F4A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EAC2FD88-1389-692D-2109-B58ECEF3D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4139" y="4035485"/>
                  <a:ext cx="2701993" cy="289566"/>
                </a:xfrm>
                <a:prstGeom prst="rect">
                  <a:avLst/>
                </a:prstGeom>
                <a:blipFill>
                  <a:blip r:embed="rId16"/>
                  <a:stretch>
                    <a:fillRect l="-935" t="-125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CED4C69-5A48-5078-4E87-9AB1BF72F67F}"/>
              </a:ext>
            </a:extLst>
          </p:cNvPr>
          <p:cNvGrpSpPr/>
          <p:nvPr/>
        </p:nvGrpSpPr>
        <p:grpSpPr>
          <a:xfrm>
            <a:off x="538410" y="1162297"/>
            <a:ext cx="4887025" cy="2278318"/>
            <a:chOff x="538410" y="1162297"/>
            <a:chExt cx="4887025" cy="22783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BB30D5-39AA-A9FB-681F-B6E0BE26523D}"/>
                    </a:ext>
                  </a:extLst>
                </p:cNvPr>
                <p:cNvSpPr txBox="1"/>
                <p:nvPr/>
              </p:nvSpPr>
              <p:spPr>
                <a:xfrm>
                  <a:off x="664242" y="1163849"/>
                  <a:ext cx="4684858" cy="4049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sz="192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Growing</a:t>
                  </a:r>
                  <a:r>
                    <a:rPr kumimoji="1" lang="zh-CN" altLang="en-US" sz="19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ko-KR" sz="19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Tensor </a:t>
                  </a:r>
                  <a:r>
                    <a:rPr kumimoji="1" lang="en-US" altLang="zh-CN" sz="19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Stream</a:t>
                  </a:r>
                  <a:r>
                    <a:rPr kumimoji="1" lang="zh-CN" altLang="en-US" sz="192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zh-CN" altLang="en-US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𝓧</m:t>
                      </m:r>
                      <m:r>
                        <a:rPr kumimoji="1" lang="en-US" altLang="zh-CN" sz="192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CN" sz="192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92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1" lang="en-US" altLang="zh-CN" sz="192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kumimoji="1" lang="en-US" altLang="zh-CN" sz="192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92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92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92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92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×⋯×</m:t>
                          </m:r>
                          <m:sSub>
                            <m:sSubPr>
                              <m:ctrlPr>
                                <a:rPr kumimoji="1" lang="en-US" altLang="zh-CN" sz="192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92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92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sup>
                      </m:sSup>
                    </m:oMath>
                  </a14:m>
                  <a:endParaRPr kumimoji="1" lang="ko-KR" altLang="en-US" sz="192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BB30D5-39AA-A9FB-681F-B6E0BE265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42" y="1163849"/>
                  <a:ext cx="4684858" cy="404919"/>
                </a:xfrm>
                <a:prstGeom prst="rect">
                  <a:avLst/>
                </a:prstGeom>
                <a:blipFill>
                  <a:blip r:embed="rId17"/>
                  <a:stretch>
                    <a:fillRect t="-3030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모서리가 둥근 직사각형 67">
              <a:extLst>
                <a:ext uri="{FF2B5EF4-FFF2-40B4-BE49-F238E27FC236}">
                  <a16:creationId xmlns:a16="http://schemas.microsoft.com/office/drawing/2014/main" id="{4E5F8B31-CF1E-C1CB-1BB2-43DD18D8FA20}"/>
                </a:ext>
              </a:extLst>
            </p:cNvPr>
            <p:cNvSpPr/>
            <p:nvPr/>
          </p:nvSpPr>
          <p:spPr>
            <a:xfrm>
              <a:off x="664243" y="1162297"/>
              <a:ext cx="4674544" cy="227457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728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353253FF-6355-5351-D987-C0956D273C36}"/>
                </a:ext>
              </a:extLst>
            </p:cNvPr>
            <p:cNvGrpSpPr/>
            <p:nvPr/>
          </p:nvGrpSpPr>
          <p:grpSpPr>
            <a:xfrm>
              <a:off x="538410" y="1425745"/>
              <a:ext cx="4887025" cy="1658377"/>
              <a:chOff x="538410" y="1556377"/>
              <a:chExt cx="4887025" cy="165837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C49338-A481-7348-E793-2E9022E103DD}"/>
                  </a:ext>
                </a:extLst>
              </p:cNvPr>
              <p:cNvSpPr txBox="1"/>
              <p:nvPr/>
            </p:nvSpPr>
            <p:spPr>
              <a:xfrm>
                <a:off x="3330838" y="2889272"/>
                <a:ext cx="209459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kumimoji="1" lang="zh-CN" altLang="en-US" sz="1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15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</a:t>
                </a:r>
                <a:endParaRPr kumimoji="1" lang="ko-KR" altLang="en-US" sz="1500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2" name="그룹 19">
                <a:extLst>
                  <a:ext uri="{FF2B5EF4-FFF2-40B4-BE49-F238E27FC236}">
                    <a16:creationId xmlns:a16="http://schemas.microsoft.com/office/drawing/2014/main" id="{6CB56E51-236B-F9A1-63A5-42D0DDDD44B5}"/>
                  </a:ext>
                </a:extLst>
              </p:cNvPr>
              <p:cNvGrpSpPr/>
              <p:nvPr/>
            </p:nvGrpSpPr>
            <p:grpSpPr>
              <a:xfrm>
                <a:off x="538410" y="1576014"/>
                <a:ext cx="4375536" cy="1353131"/>
                <a:chOff x="409604" y="1215043"/>
                <a:chExt cx="4985513" cy="1541765"/>
              </a:xfrm>
            </p:grpSpPr>
            <p:sp>
              <p:nvSpPr>
                <p:cNvPr id="13" name="정육면체 3">
                  <a:extLst>
                    <a:ext uri="{FF2B5EF4-FFF2-40B4-BE49-F238E27FC236}">
                      <a16:creationId xmlns:a16="http://schemas.microsoft.com/office/drawing/2014/main" id="{B07459E4-45BE-1F1C-B8EF-C07C160FB25B}"/>
                    </a:ext>
                  </a:extLst>
                </p:cNvPr>
                <p:cNvSpPr/>
                <p:nvPr/>
              </p:nvSpPr>
              <p:spPr>
                <a:xfrm>
                  <a:off x="1637858" y="1570265"/>
                  <a:ext cx="1522947" cy="1186543"/>
                </a:xfrm>
                <a:prstGeom prst="cube">
                  <a:avLst>
                    <a:gd name="adj" fmla="val 28670"/>
                  </a:avLst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728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" name="정육면체 6">
                  <a:extLst>
                    <a:ext uri="{FF2B5EF4-FFF2-40B4-BE49-F238E27FC236}">
                      <a16:creationId xmlns:a16="http://schemas.microsoft.com/office/drawing/2014/main" id="{798D2418-02ED-E828-81BF-15F5B54AF1FA}"/>
                    </a:ext>
                  </a:extLst>
                </p:cNvPr>
                <p:cNvSpPr/>
                <p:nvPr/>
              </p:nvSpPr>
              <p:spPr>
                <a:xfrm>
                  <a:off x="4490142" y="1570265"/>
                  <a:ext cx="904975" cy="1186543"/>
                </a:xfrm>
                <a:prstGeom prst="cube">
                  <a:avLst>
                    <a:gd name="adj" fmla="val 38026"/>
                  </a:avLst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728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6" name="직선 연결선[R] 9">
                  <a:extLst>
                    <a:ext uri="{FF2B5EF4-FFF2-40B4-BE49-F238E27FC236}">
                      <a16:creationId xmlns:a16="http://schemas.microsoft.com/office/drawing/2014/main" id="{85D33FD4-ED68-E7FC-DFC0-29E7F19F3E13}"/>
                    </a:ext>
                  </a:extLst>
                </p:cNvPr>
                <p:cNvCxnSpPr/>
                <p:nvPr/>
              </p:nvCxnSpPr>
              <p:spPr>
                <a:xfrm>
                  <a:off x="1977081" y="1570265"/>
                  <a:ext cx="3416263" cy="0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[R] 10">
                  <a:extLst>
                    <a:ext uri="{FF2B5EF4-FFF2-40B4-BE49-F238E27FC236}">
                      <a16:creationId xmlns:a16="http://schemas.microsoft.com/office/drawing/2014/main" id="{03003A73-70A7-56B3-3270-6DB7EDB7A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7859" y="1570265"/>
                  <a:ext cx="339222" cy="331661"/>
                </a:xfrm>
                <a:prstGeom prst="line">
                  <a:avLst/>
                </a:prstGeom>
                <a:ln w="38100">
                  <a:solidFill>
                    <a:srgbClr val="B54F4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[R] 13">
                  <a:extLst>
                    <a:ext uri="{FF2B5EF4-FFF2-40B4-BE49-F238E27FC236}">
                      <a16:creationId xmlns:a16="http://schemas.microsoft.com/office/drawing/2014/main" id="{A916554A-F9B6-5971-9542-26FC054FD5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37859" y="1901927"/>
                  <a:ext cx="0" cy="854881"/>
                </a:xfrm>
                <a:prstGeom prst="line">
                  <a:avLst/>
                </a:prstGeom>
                <a:ln w="38100">
                  <a:solidFill>
                    <a:srgbClr val="78AE5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C95BE90D-01B3-93C6-DC0A-89B294CC2F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604" y="2116105"/>
                      <a:ext cx="1449389" cy="3682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500" b="1" dirty="0">
                          <a:solidFill>
                            <a:srgbClr val="78AE59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</a:t>
                      </a:r>
                      <a:r>
                        <a:rPr kumimoji="1" lang="zh-CN" altLang="en-US" sz="1500" b="1" dirty="0">
                          <a:solidFill>
                            <a:srgbClr val="78AE59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50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500" b="0" i="1" dirty="0" smtClean="0">
                                  <a:solidFill>
                                    <a:srgbClr val="78AE59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a14:m>
                      <a:endParaRPr kumimoji="1" lang="ko-KR" altLang="en-US" sz="1500" dirty="0">
                        <a:solidFill>
                          <a:srgbClr val="78AE59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C95BE90D-01B3-93C6-DC0A-89B294CC2F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604" y="2116105"/>
                      <a:ext cx="1449389" cy="368216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7692" b="-192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EBFAB51A-CEF9-5928-5CF6-CB3B5B0F10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1865" y="1481833"/>
                      <a:ext cx="1336779" cy="34878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kumimoji="1" lang="en-US" altLang="zh-CN" sz="1500" b="1" dirty="0">
                          <a:solidFill>
                            <a:srgbClr val="B54F4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Pollutant</a:t>
                      </a:r>
                      <a:r>
                        <a:rPr kumimoji="1" lang="zh-CN" altLang="en-US" sz="1500" b="1" dirty="0">
                          <a:solidFill>
                            <a:srgbClr val="B54F4A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500" i="1" dirty="0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500" b="0" i="1" dirty="0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500" b="0" i="1" dirty="0" smtClean="0">
                                  <a:solidFill>
                                    <a:srgbClr val="B54F4A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a14:m>
                      <a:endParaRPr kumimoji="1" lang="ko-KR" altLang="en-US" sz="1500" dirty="0">
                        <a:solidFill>
                          <a:srgbClr val="B54F4A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TextBox 19">
                      <a:extLst>
                        <a:ext uri="{FF2B5EF4-FFF2-40B4-BE49-F238E27FC236}">
                          <a16:creationId xmlns:a16="http://schemas.microsoft.com/office/drawing/2014/main" id="{EBFAB51A-CEF9-5928-5CF6-CB3B5B0F10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1865" y="1481833"/>
                      <a:ext cx="1336779" cy="34878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t="-16000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A170ADB-964C-484B-3D95-A02D00E36A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9599" y="1215043"/>
                      <a:ext cx="1776863" cy="36821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CN" sz="15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Time</a:t>
                      </a:r>
                      <a:r>
                        <a:rPr kumimoji="1" lang="zh-CN" altLang="en-US" sz="1500" b="1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kumimoji="1" lang="en-US" altLang="zh-CN" sz="15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oMath>
                      </a14:m>
                      <a:endParaRPr kumimoji="1" lang="ko-KR" altLang="en-US" sz="1500" dirty="0">
                        <a:solidFill>
                          <a:schemeClr val="accent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TextBox 20">
                      <a:extLst>
                        <a:ext uri="{FF2B5EF4-FFF2-40B4-BE49-F238E27FC236}">
                          <a16:creationId xmlns:a16="http://schemas.microsoft.com/office/drawing/2014/main" id="{3A170ADB-964C-484B-3D95-A02D00E36A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69599" y="1215043"/>
                      <a:ext cx="1776863" cy="36821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t="-3704" b="-1851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F96A9B-1FDC-DC6B-5925-1263B9DABD9E}"/>
                  </a:ext>
                </a:extLst>
              </p:cNvPr>
              <p:cNvSpPr txBox="1"/>
              <p:nvPr/>
            </p:nvSpPr>
            <p:spPr>
              <a:xfrm>
                <a:off x="1061147" y="2891589"/>
                <a:ext cx="209459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Query</a:t>
                </a:r>
                <a:r>
                  <a:rPr kumimoji="1" lang="zh-CN" altLang="en-US" sz="1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15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kumimoji="1" lang="ko-KR" altLang="en-US" sz="15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4" name="직선 연결선[R] 62">
                <a:extLst>
                  <a:ext uri="{FF2B5EF4-FFF2-40B4-BE49-F238E27FC236}">
                    <a16:creationId xmlns:a16="http://schemas.microsoft.com/office/drawing/2014/main" id="{8D8DB347-152B-82CB-474D-835655FAC65A}"/>
                  </a:ext>
                </a:extLst>
              </p:cNvPr>
              <p:cNvCxnSpPr/>
              <p:nvPr/>
            </p:nvCxnSpPr>
            <p:spPr>
              <a:xfrm>
                <a:off x="1621112" y="2936995"/>
                <a:ext cx="2998284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2">
                <a:extLst>
                  <a:ext uri="{FF2B5EF4-FFF2-40B4-BE49-F238E27FC236}">
                    <a16:creationId xmlns:a16="http://schemas.microsoft.com/office/drawing/2014/main" id="{A26F5EEB-1E86-5644-6102-32C1AA91099C}"/>
                  </a:ext>
                </a:extLst>
              </p:cNvPr>
              <p:cNvCxnSpPr/>
              <p:nvPr/>
            </p:nvCxnSpPr>
            <p:spPr>
              <a:xfrm>
                <a:off x="1925640" y="1792170"/>
                <a:ext cx="0" cy="1994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[R] 64">
                <a:extLst>
                  <a:ext uri="{FF2B5EF4-FFF2-40B4-BE49-F238E27FC236}">
                    <a16:creationId xmlns:a16="http://schemas.microsoft.com/office/drawing/2014/main" id="{A1DDBD3C-5814-8964-8254-F0DCCECC1F44}"/>
                  </a:ext>
                </a:extLst>
              </p:cNvPr>
              <p:cNvCxnSpPr/>
              <p:nvPr/>
            </p:nvCxnSpPr>
            <p:spPr>
              <a:xfrm>
                <a:off x="4920763" y="1792170"/>
                <a:ext cx="0" cy="19942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E3737C-BBF7-7CC3-BF23-E9920F84C00B}"/>
                  </a:ext>
                </a:extLst>
              </p:cNvPr>
              <p:cNvSpPr txBox="1"/>
              <p:nvPr/>
            </p:nvSpPr>
            <p:spPr>
              <a:xfrm>
                <a:off x="4116357" y="1556377"/>
                <a:ext cx="127628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05</a:t>
                </a:r>
                <a:r>
                  <a:rPr kumimoji="1" lang="en-US" altLang="ko-KR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kumimoji="1" lang="en-US" altLang="zh-CN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24</a:t>
                </a:r>
                <a:r>
                  <a:rPr kumimoji="1" lang="en-US" altLang="ko-KR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/20</a:t>
                </a:r>
                <a:r>
                  <a:rPr kumimoji="1" lang="en-US" altLang="zh-CN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17</a:t>
                </a:r>
                <a:endParaRPr kumimoji="1" lang="ko-KR" alt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A55992-849A-7113-E2A3-CE2B6DDC1F90}"/>
                  </a:ext>
                </a:extLst>
              </p:cNvPr>
              <p:cNvSpPr txBox="1"/>
              <p:nvPr/>
            </p:nvSpPr>
            <p:spPr>
              <a:xfrm>
                <a:off x="1319505" y="1561278"/>
                <a:ext cx="127628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01/0</a:t>
                </a:r>
                <a:r>
                  <a:rPr kumimoji="1" lang="en-US" altLang="zh-CN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kumimoji="1" lang="en-US" altLang="ko-KR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kumimoji="1" lang="en-US" altLang="zh-CN" sz="1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2015</a:t>
                </a:r>
                <a:endParaRPr kumimoji="1" lang="ko-KR" alt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7EAC7ADF-F061-BB62-6BFC-A79D2C4A0CA6}"/>
                    </a:ext>
                  </a:extLst>
                </p:cNvPr>
                <p:cNvSpPr txBox="1"/>
                <p:nvPr/>
              </p:nvSpPr>
              <p:spPr>
                <a:xfrm>
                  <a:off x="664241" y="3030118"/>
                  <a:ext cx="4684858" cy="4104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Target</a:t>
                  </a:r>
                  <a:r>
                    <a:rPr kumimoji="1" lang="zh-CN" altLang="en-US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Tucker</a:t>
                  </a:r>
                  <a:r>
                    <a:rPr kumimoji="1" lang="zh-CN" altLang="en-US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Sizes</a:t>
                  </a:r>
                  <a:r>
                    <a:rPr kumimoji="1" lang="zh-CN" altLang="en-US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1" lang="zh-CN" altLang="en-US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endParaRPr kumimoji="1" lang="ko-KR" altLang="en-US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7EAC7ADF-F061-BB62-6BFC-A79D2C4A0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41" y="3030118"/>
                  <a:ext cx="4684858" cy="410497"/>
                </a:xfrm>
                <a:prstGeom prst="rect">
                  <a:avLst/>
                </a:prstGeom>
                <a:blipFill>
                  <a:blip r:embed="rId18"/>
                  <a:stretch>
                    <a:fillRect b="-212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21A33F81-C354-8B6C-551A-EB90A41EAD55}"/>
                    </a:ext>
                  </a:extLst>
                </p:cNvPr>
                <p:cNvSpPr txBox="1"/>
                <p:nvPr/>
              </p:nvSpPr>
              <p:spPr>
                <a:xfrm>
                  <a:off x="3037662" y="2070984"/>
                  <a:ext cx="1082795" cy="4218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1" lang="zh-CN" altLang="en-US" b="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𝒳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1" lang="en-US" altLang="zh-CN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kumimoji="1" lang="en-US" altLang="zh-CN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21A33F81-C354-8B6C-551A-EB90A41EA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7662" y="2070984"/>
                  <a:ext cx="1082795" cy="421847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343B45A-7528-92E3-5183-457D23C51611}"/>
                </a:ext>
              </a:extLst>
            </p:cNvPr>
            <p:cNvCxnSpPr/>
            <p:nvPr/>
          </p:nvCxnSpPr>
          <p:spPr>
            <a:xfrm>
              <a:off x="664241" y="3073662"/>
              <a:ext cx="468485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052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8763A0-26B6-B1EC-0424-03E386BB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Goals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E3FDD0-50F7-BD3C-6409-9075BB213D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altLang="zh-CN" b="1" u="sng" dirty="0"/>
                  <a:t>G1: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Frequent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arbitrary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queries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ko-KR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Focus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worst-case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parameterized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by:</a:t>
                </a:r>
              </a:p>
              <a:p>
                <a:pPr lvl="2"/>
                <a:r>
                  <a:rPr lang="en-US" altLang="zh-CN" dirty="0"/>
                  <a:t>(</a:t>
                </a:r>
                <a:r>
                  <a:rPr lang="en-US" altLang="zh-CN" dirty="0" err="1"/>
                  <a:t>i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Maximum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non-temporal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zh-CN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dirty="0"/>
                  <a:t>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(ii)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Timespan,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;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(iii)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Maximum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target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func>
                      <m:func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zh-CN" dirty="0"/>
                  <a:t>;</a:t>
                </a:r>
                <a:r>
                  <a:rPr lang="zh-CN" altLang="en-US" dirty="0"/>
                  <a:t>  </a:t>
                </a:r>
                <a:r>
                  <a:rPr lang="en-US" altLang="zh-CN" dirty="0"/>
                  <a:t>(iv)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length,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kumimoji="1" lang="en-US" altLang="ko-KR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</m:sub>
                    </m:sSub>
                    <m:r>
                      <a:rPr kumimoji="1" lang="en-US" altLang="zh-CN" i="1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i="1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ko-KR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lvl="2"/>
                <a:r>
                  <a:rPr lang="en-US" altLang="zh-CN" dirty="0"/>
                  <a:t>Assuming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simplify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analysis.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CN" b="1" u="sng" dirty="0"/>
                  <a:t>G2: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Periodic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stream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updates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zh-CN" altLang="en-US" sz="2800" b="1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𝓧</m:t>
                        </m:r>
                      </m:e>
                      <m:sub>
                        <m:r>
                          <a:rPr kumimoji="1" lang="en-US" altLang="zh-CN" sz="28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kumimoji="1" lang="en-US" altLang="zh-CN" sz="2800" b="0" i="1" smtClean="0">
                        <a:solidFill>
                          <a:srgbClr val="12284B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CN" sz="28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sz="28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solidFill>
                              <a:srgbClr val="12284B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×⋯×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solidFill>
                                  <a:srgbClr val="12284B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Complexity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should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sublinear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w.r.t.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current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size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b="1" i="1" dirty="0"/>
                  <a:t>Not</a:t>
                </a:r>
                <a:r>
                  <a:rPr lang="zh-CN" altLang="en-US" b="1" i="1" dirty="0"/>
                  <a:t> </a:t>
                </a:r>
                <a:r>
                  <a:rPr lang="en-US" altLang="zh-CN" b="1" i="1" dirty="0"/>
                  <a:t>as</a:t>
                </a:r>
                <a:r>
                  <a:rPr lang="zh-CN" altLang="en-US" b="1" i="1" dirty="0"/>
                  <a:t> </a:t>
                </a:r>
                <a:r>
                  <a:rPr lang="en-US" altLang="zh-CN" b="1" i="1" dirty="0"/>
                  <a:t>frequent</a:t>
                </a:r>
                <a:r>
                  <a:rPr lang="zh-CN" altLang="en-US" b="1" i="1" dirty="0"/>
                  <a:t> </a:t>
                </a:r>
                <a:r>
                  <a:rPr lang="en-US" altLang="zh-CN" dirty="0"/>
                  <a:t>as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queries: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Allowed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 be a little more expensive than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range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queries.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altLang="zh-CN" b="1" u="sng" dirty="0"/>
                  <a:t>G3: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Nearly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linear</a:t>
                </a:r>
                <a:r>
                  <a:rPr lang="zh-CN" altLang="en-US" b="1" dirty="0"/>
                  <a:t> </a:t>
                </a:r>
                <a:r>
                  <a:rPr lang="en-US" altLang="zh-CN" dirty="0"/>
                  <a:t>space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w.r.t.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rule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out</a:t>
                </a:r>
                <a:r>
                  <a:rPr lang="zh-CN" altLang="en-US" dirty="0"/>
                  <a:t> </a:t>
                </a:r>
                <a:r>
                  <a:rPr lang="en-US" altLang="zh-CN" b="1" i="1" dirty="0"/>
                  <a:t>trivial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algorithms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like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preprocessing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answers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possible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queries.</a:t>
                </a:r>
              </a:p>
              <a:p>
                <a:pPr lvl="1"/>
                <a:r>
                  <a:rPr lang="en-US" altLang="zh-CN" dirty="0"/>
                  <a:t>Our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proposed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structure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TUCKET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</m:acc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space.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0E3FDD0-50F7-BD3C-6409-9075BB213D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D9899F-B312-AEC8-30C9-5B5646E96D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F08F0-EFD1-DF60-FF88-5EC991C584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07711B6-6617-3270-A956-C1587E178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967" y="1325563"/>
            <a:ext cx="2042623" cy="21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79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FAAE-3DC9-03AC-F685-6BDF73EC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BF17D-1EBC-EE1B-54E5-C2F281470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altLang="zh-CN" dirty="0"/>
              <a:t>Introduction</a:t>
            </a:r>
          </a:p>
          <a:p>
            <a:pPr>
              <a:buFont typeface="Wingdings" pitchFamily="2" charset="2"/>
              <a:buChar char="Ø"/>
            </a:pPr>
            <a:r>
              <a:rPr lang="en-US" altLang="zh-CN" b="1" dirty="0"/>
              <a:t>Proposed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Structure: TUCKET</a:t>
            </a:r>
          </a:p>
          <a:p>
            <a:r>
              <a:rPr lang="en-US" altLang="zh-CN" dirty="0"/>
              <a:t>Core Algorithms &amp; Operations</a:t>
            </a:r>
          </a:p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</a:p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F2914-C0D9-7A97-7646-232C3E039D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CEA49-E6F6-0C50-B202-CACCF00CD1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35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9CA-532A-5E38-C4CC-B0DD2F46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Stream Segment Tree (SST)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CB35E-5C22-90D6-E03A-73185D758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r>
              <a:rPr lang="en-US" dirty="0"/>
              <a:t>The original </a:t>
            </a:r>
            <a:r>
              <a:rPr lang="en-US" i="1" dirty="0"/>
              <a:t>segment tree</a:t>
            </a:r>
            <a:r>
              <a:rPr lang="en-US" dirty="0"/>
              <a:t> [1] has a </a:t>
            </a:r>
            <a:r>
              <a:rPr lang="en-US" b="1" dirty="0"/>
              <a:t>static</a:t>
            </a:r>
            <a:r>
              <a:rPr lang="en-US" dirty="0"/>
              <a:t> structure.</a:t>
            </a:r>
          </a:p>
          <a:p>
            <a:pPr lvl="1"/>
            <a:r>
              <a:rPr lang="en-US" dirty="0"/>
              <a:t>We propose </a:t>
            </a:r>
            <a:r>
              <a:rPr lang="en-US" b="1" u="sng" dirty="0"/>
              <a:t>stream segment trees</a:t>
            </a:r>
            <a:r>
              <a:rPr lang="en-US" dirty="0"/>
              <a:t> to support stream updates (i.e., appending new slices).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0EE-40BE-3F80-F8C7-1E5E6AF231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[1] Bentley. Algorithms for Klee’s rectangle problems. 1977.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997FC-EE35-1A94-0356-0D5020E845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CBB6F4C-5516-0840-B7C1-54F91FC06818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FECBE4D-DB74-E9C7-627A-9B6F71A75051}"/>
              </a:ext>
            </a:extLst>
          </p:cNvPr>
          <p:cNvGrpSpPr/>
          <p:nvPr/>
        </p:nvGrpSpPr>
        <p:grpSpPr>
          <a:xfrm>
            <a:off x="115236" y="1162276"/>
            <a:ext cx="11981687" cy="4192717"/>
            <a:chOff x="115236" y="1325563"/>
            <a:chExt cx="11981687" cy="41927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27C0E3-F14C-510E-106D-331D054F3A7C}"/>
                </a:ext>
              </a:extLst>
            </p:cNvPr>
            <p:cNvGrpSpPr/>
            <p:nvPr/>
          </p:nvGrpSpPr>
          <p:grpSpPr>
            <a:xfrm>
              <a:off x="115236" y="1325563"/>
              <a:ext cx="11979191" cy="4192717"/>
              <a:chOff x="457200" y="91440"/>
              <a:chExt cx="14630400" cy="51206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F4B0429-5710-34AF-BB86-0A72DAFAA87C}"/>
                  </a:ext>
                </a:extLst>
              </p:cNvPr>
              <p:cNvGrpSpPr/>
              <p:nvPr/>
            </p:nvGrpSpPr>
            <p:grpSpPr>
              <a:xfrm>
                <a:off x="457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E26F6DA-BA0C-7B51-7246-BBD755D8DFDD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〈1〉</a:t>
                  </a: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5233AC3-0D53-342D-F886-1D6BDC563CA9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1)</a:t>
                  </a: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A941FC2-64C6-42A1-0E7E-806AC2975BDD}"/>
                  </a:ext>
                </a:extLst>
              </p:cNvPr>
              <p:cNvGrpSpPr/>
              <p:nvPr/>
            </p:nvGrpSpPr>
            <p:grpSpPr>
              <a:xfrm>
                <a:off x="41148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70C522A1-BC57-3A35-F3C9-93CA5DE992F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〈10〉</a:t>
                  </a: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24AB1234-9D26-E6E3-475F-1DAD2701D847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[4, 6)</a:t>
                  </a:r>
                </a:p>
              </p:txBody>
            </p:sp>
          </p:grp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529DEEE-99DA-AE69-95AD-CE7A48CCEABB}"/>
                  </a:ext>
                </a:extLst>
              </p:cNvPr>
              <p:cNvCxnSpPr>
                <a:cxnSpLocks/>
                <a:stCxn id="57" idx="2"/>
                <a:endCxn id="68" idx="0"/>
              </p:cNvCxnSpPr>
              <p:nvPr/>
            </p:nvCxnSpPr>
            <p:spPr>
              <a:xfrm flipH="1">
                <a:off x="22860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122E3BB-1C71-F475-8192-D0B0C5C38639}"/>
                  </a:ext>
                </a:extLst>
              </p:cNvPr>
              <p:cNvGrpSpPr/>
              <p:nvPr/>
            </p:nvGrpSpPr>
            <p:grpSpPr>
              <a:xfrm>
                <a:off x="1371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9D5CB7C0-F0F5-9432-43EF-C2E221F1F36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〈3〉</a:t>
                  </a: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8AE2D2B9-C9BC-A233-070D-F79CE9FA571F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[1, 2)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62D3319-D6BD-9B86-BA2B-89B37455CBC2}"/>
                  </a:ext>
                </a:extLst>
              </p:cNvPr>
              <p:cNvGrpSpPr/>
              <p:nvPr/>
            </p:nvGrpSpPr>
            <p:grpSpPr>
              <a:xfrm>
                <a:off x="4572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DD73122D-17BE-9D1A-0404-2C5F809FCE1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〈2〉</a:t>
                  </a: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A3B20DC-D058-5BF6-B1A4-AB1999213C9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2)</a:t>
                  </a:r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E90F3AA-3237-BD34-A7E9-6308D93A3B17}"/>
                  </a:ext>
                </a:extLst>
              </p:cNvPr>
              <p:cNvCxnSpPr>
                <a:cxnSpLocks/>
                <a:stCxn id="79" idx="2"/>
                <a:endCxn id="84" idx="0"/>
              </p:cNvCxnSpPr>
              <p:nvPr/>
            </p:nvCxnSpPr>
            <p:spPr>
              <a:xfrm flipH="1">
                <a:off x="914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A389834-2B1C-80D5-0325-3E9D47B753D9}"/>
                  </a:ext>
                </a:extLst>
              </p:cNvPr>
              <p:cNvCxnSpPr>
                <a:cxnSpLocks/>
                <a:stCxn id="79" idx="2"/>
                <a:endCxn id="80" idx="0"/>
              </p:cNvCxnSpPr>
              <p:nvPr/>
            </p:nvCxnSpPr>
            <p:spPr>
              <a:xfrm>
                <a:off x="1371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5A1299D-CEED-84BC-1D10-F23244C6F44A}"/>
                  </a:ext>
                </a:extLst>
              </p:cNvPr>
              <p:cNvGrpSpPr/>
              <p:nvPr/>
            </p:nvGrpSpPr>
            <p:grpSpPr>
              <a:xfrm>
                <a:off x="2286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A79C3D6-A6B7-3449-4369-385C79BB5560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〈6〉</a:t>
                  </a: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D82BFDA-052C-FFF6-D01A-3ADE48DB055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[2, 3)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951EC26-1B11-89B4-A494-1DE702D0A2AD}"/>
                  </a:ext>
                </a:extLst>
              </p:cNvPr>
              <p:cNvGrpSpPr/>
              <p:nvPr/>
            </p:nvGrpSpPr>
            <p:grpSpPr>
              <a:xfrm>
                <a:off x="3200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6D96A332-CD72-51A8-2BC1-F216F891D9B1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〈7〉</a:t>
                  </a: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E23F487D-1055-6ABE-64E8-836B14F1A91C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[3, 4)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C2856C6-0787-3326-D716-E6DB91FF8F75}"/>
                  </a:ext>
                </a:extLst>
              </p:cNvPr>
              <p:cNvGrpSpPr/>
              <p:nvPr/>
            </p:nvGrpSpPr>
            <p:grpSpPr>
              <a:xfrm>
                <a:off x="22860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C446653D-A2EB-FAF1-7F2E-0C2BEAF92C8F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〈5〉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C571D143-87EA-411F-AE24-5D6F63E810E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[2, 4)</a:t>
                  </a:r>
                </a:p>
              </p:txBody>
            </p:sp>
          </p:grp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55EDA0A-B290-8F9B-5722-FB95FFCA38EE}"/>
                  </a:ext>
                </a:extLst>
              </p:cNvPr>
              <p:cNvCxnSpPr>
                <a:cxnSpLocks/>
                <a:stCxn id="73" idx="2"/>
                <a:endCxn id="76" idx="0"/>
              </p:cNvCxnSpPr>
              <p:nvPr/>
            </p:nvCxnSpPr>
            <p:spPr>
              <a:xfrm flipH="1">
                <a:off x="2743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D010179-1D01-868B-3FF0-648B7DA34552}"/>
                  </a:ext>
                </a:extLst>
              </p:cNvPr>
              <p:cNvCxnSpPr>
                <a:cxnSpLocks/>
                <a:stCxn id="73" idx="2"/>
                <a:endCxn id="74" idx="0"/>
              </p:cNvCxnSpPr>
              <p:nvPr/>
            </p:nvCxnSpPr>
            <p:spPr>
              <a:xfrm>
                <a:off x="32004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0BAE508-47A5-3F72-F0A9-24D15EC85DD7}"/>
                  </a:ext>
                </a:extLst>
              </p:cNvPr>
              <p:cNvGrpSpPr/>
              <p:nvPr/>
            </p:nvGrpSpPr>
            <p:grpSpPr>
              <a:xfrm>
                <a:off x="41148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206239-44B8-2A4A-5844-9DFB5883BE06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〈9〉</a:t>
                  </a: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43218FC-026A-FD61-0539-4A117AAE4EAD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[4, 8)</a:t>
                  </a:r>
                </a:p>
              </p:txBody>
            </p: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6CEF14C-4984-C606-39F2-F8E12CE03152}"/>
                  </a:ext>
                </a:extLst>
              </p:cNvPr>
              <p:cNvCxnSpPr>
                <a:cxnSpLocks/>
                <a:stCxn id="69" idx="2"/>
                <a:endCxn id="78" idx="0"/>
              </p:cNvCxnSpPr>
              <p:nvPr/>
            </p:nvCxnSpPr>
            <p:spPr>
              <a:xfrm flipH="1">
                <a:off x="1371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7945E64-FBFB-75E6-9BDF-40879ED1BE2D}"/>
                  </a:ext>
                </a:extLst>
              </p:cNvPr>
              <p:cNvCxnSpPr>
                <a:cxnSpLocks/>
                <a:stCxn id="69" idx="2"/>
                <a:endCxn id="72" idx="0"/>
              </p:cNvCxnSpPr>
              <p:nvPr/>
            </p:nvCxnSpPr>
            <p:spPr>
              <a:xfrm>
                <a:off x="22860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3654CE1-F0D2-C5BC-9665-F7DB7E7C6A90}"/>
                  </a:ext>
                </a:extLst>
              </p:cNvPr>
              <p:cNvGrpSpPr/>
              <p:nvPr/>
            </p:nvGrpSpPr>
            <p:grpSpPr>
              <a:xfrm>
                <a:off x="4572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8C0620B8-8A2E-58D6-4AF5-897EB792022C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〈4〉</a:t>
                  </a: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C180833-BCED-FD6E-A9F5-F273977A49B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4)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2174CFB-0C3C-AAA7-C64C-B7A486B3F415}"/>
                  </a:ext>
                </a:extLst>
              </p:cNvPr>
              <p:cNvGrpSpPr/>
              <p:nvPr/>
            </p:nvGrpSpPr>
            <p:grpSpPr>
              <a:xfrm>
                <a:off x="41148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F765DD0-4B99-9D5A-43BE-A632A7184D78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〈11〉</a:t>
                  </a: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FC5A6BC-1B37-E9C5-11EA-20DBD950B2A2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[4, 5)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76FE56F-A141-ACE8-1C33-309525004782}"/>
                  </a:ext>
                </a:extLst>
              </p:cNvPr>
              <p:cNvGrpSpPr/>
              <p:nvPr/>
            </p:nvGrpSpPr>
            <p:grpSpPr>
              <a:xfrm>
                <a:off x="50292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9133B26-847E-9D10-382F-B7339D31053F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〈12〉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F4D39F2-0DB2-20B7-B8F1-B879304E354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[5, 6)</a:t>
                  </a: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49B80EF-460F-5F20-66A8-5F53B35F497D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 flipH="1">
                <a:off x="4572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DC11266-5FDD-2413-F306-748B3C8834C3}"/>
                  </a:ext>
                </a:extLst>
              </p:cNvPr>
              <p:cNvCxnSpPr>
                <a:cxnSpLocks/>
                <a:endCxn id="64" idx="0"/>
              </p:cNvCxnSpPr>
              <p:nvPr/>
            </p:nvCxnSpPr>
            <p:spPr>
              <a:xfrm>
                <a:off x="50292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2F7EA58E-511F-90CE-13F8-61AE59689577}"/>
                  </a:ext>
                </a:extLst>
              </p:cNvPr>
              <p:cNvCxnSpPr>
                <a:cxnSpLocks/>
                <a:stCxn id="71" idx="2"/>
                <a:endCxn id="82" idx="0"/>
              </p:cNvCxnSpPr>
              <p:nvPr/>
            </p:nvCxnSpPr>
            <p:spPr>
              <a:xfrm flipH="1">
                <a:off x="50292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DE4B3F82-CD9E-E67C-24AE-C9E7129D109F}"/>
                  </a:ext>
                </a:extLst>
              </p:cNvPr>
              <p:cNvCxnSpPr>
                <a:cxnSpLocks/>
                <a:stCxn id="71" idx="2"/>
                <a:endCxn id="58" idx="0"/>
              </p:cNvCxnSpPr>
              <p:nvPr/>
            </p:nvCxnSpPr>
            <p:spPr>
              <a:xfrm>
                <a:off x="59436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69C8B9FA-4108-5284-F68C-C32C5D479951}"/>
                  </a:ext>
                </a:extLst>
              </p:cNvPr>
              <p:cNvGrpSpPr/>
              <p:nvPr/>
            </p:nvGrpSpPr>
            <p:grpSpPr>
              <a:xfrm>
                <a:off x="59436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6B3A835-80B2-BBCD-8E5A-83B82D0265A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〈14〉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3202833-0726-D3A4-D36E-7FD3A10DC898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[6, 7)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FFA85C8-D584-D427-3462-32215A89D526}"/>
                  </a:ext>
                </a:extLst>
              </p:cNvPr>
              <p:cNvGrpSpPr/>
              <p:nvPr/>
            </p:nvGrpSpPr>
            <p:grpSpPr>
              <a:xfrm>
                <a:off x="68580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1626207-AAFB-D58D-BB11-1463511EA09B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〈15〉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1453B33D-85AE-B4CE-9FAA-E7A6F564BE46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[7, 8)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8661EE8-3574-3489-8990-255475868A70}"/>
                  </a:ext>
                </a:extLst>
              </p:cNvPr>
              <p:cNvGrpSpPr/>
              <p:nvPr/>
            </p:nvGrpSpPr>
            <p:grpSpPr>
              <a:xfrm>
                <a:off x="59436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9C3B6C5-D864-A117-FA30-D35B65A06839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〈13〉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EB713C4-1BB5-EC91-900B-9A6D66791DEA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[6, 8)</a:t>
                  </a:r>
                </a:p>
              </p:txBody>
            </p:sp>
          </p:grp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422EE5F1-D41A-F69E-3044-46E016AA9ADF}"/>
                  </a:ext>
                </a:extLst>
              </p:cNvPr>
              <p:cNvCxnSpPr>
                <a:cxnSpLocks/>
                <a:stCxn id="59" idx="2"/>
                <a:endCxn id="62" idx="0"/>
              </p:cNvCxnSpPr>
              <p:nvPr/>
            </p:nvCxnSpPr>
            <p:spPr>
              <a:xfrm flipH="1">
                <a:off x="64008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F827FE0D-6209-65D5-10C7-6BE296BA0C2E}"/>
                  </a:ext>
                </a:extLst>
              </p:cNvPr>
              <p:cNvCxnSpPr>
                <a:cxnSpLocks/>
                <a:stCxn id="59" idx="2"/>
                <a:endCxn id="60" idx="0"/>
              </p:cNvCxnSpPr>
              <p:nvPr/>
            </p:nvCxnSpPr>
            <p:spPr>
              <a:xfrm>
                <a:off x="68580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295E6A4-6B9B-82D1-C201-0575CC8F5F40}"/>
                  </a:ext>
                </a:extLst>
              </p:cNvPr>
              <p:cNvGrpSpPr/>
              <p:nvPr/>
            </p:nvGrpSpPr>
            <p:grpSpPr>
              <a:xfrm>
                <a:off x="4572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8DB5979B-0525-45B3-C9F2-EA091EDA63CA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〈8〉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C0BC399E-396C-E4D9-1EB4-7734F4E67C17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8)</a:t>
                  </a:r>
                </a:p>
              </p:txBody>
            </p: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8613AA8-0300-2230-1564-640B1148579D}"/>
                  </a:ext>
                </a:extLst>
              </p:cNvPr>
              <p:cNvCxnSpPr>
                <a:cxnSpLocks/>
                <a:stCxn id="57" idx="2"/>
                <a:endCxn id="70" idx="0"/>
              </p:cNvCxnSpPr>
              <p:nvPr/>
            </p:nvCxnSpPr>
            <p:spPr>
              <a:xfrm>
                <a:off x="41148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280531B-2C8F-3D8E-2DE5-F67AF1B32330}"/>
                  </a:ext>
                </a:extLst>
              </p:cNvPr>
              <p:cNvGrpSpPr/>
              <p:nvPr/>
            </p:nvGrpSpPr>
            <p:grpSpPr>
              <a:xfrm>
                <a:off x="457200" y="91440"/>
                <a:ext cx="14630400" cy="731520"/>
                <a:chOff x="999641" y="2162014"/>
                <a:chExt cx="914400" cy="73152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F702152-E1F4-F0DE-DECD-10E910C89F14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〈16〉</a:t>
                  </a: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AFA02B2-D658-C600-6EA1-92139D6939DC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[0, 16)</a:t>
                  </a: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C9E22BB-6A8D-E7AB-A53A-F61563B8A992}"/>
                  </a:ext>
                </a:extLst>
              </p:cNvPr>
              <p:cNvCxnSpPr>
                <a:cxnSpLocks/>
                <a:stCxn id="55" idx="2"/>
                <a:endCxn id="56" idx="0"/>
              </p:cNvCxnSpPr>
              <p:nvPr/>
            </p:nvCxnSpPr>
            <p:spPr>
              <a:xfrm flipH="1">
                <a:off x="41148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2BF4F8E-83FF-BC3E-0F01-38BD3F15B2D4}"/>
                  </a:ext>
                </a:extLst>
              </p:cNvPr>
              <p:cNvCxnSpPr>
                <a:cxnSpLocks/>
                <a:stCxn id="55" idx="2"/>
                <a:endCxn id="52" idx="0"/>
              </p:cNvCxnSpPr>
              <p:nvPr/>
            </p:nvCxnSpPr>
            <p:spPr>
              <a:xfrm>
                <a:off x="7772400" y="822960"/>
                <a:ext cx="36576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988FA21-96CE-EB45-1693-1E31CBD0AEC3}"/>
                  </a:ext>
                </a:extLst>
              </p:cNvPr>
              <p:cNvGrpSpPr/>
              <p:nvPr/>
            </p:nvGrpSpPr>
            <p:grpSpPr>
              <a:xfrm>
                <a:off x="7772400" y="1188720"/>
                <a:ext cx="7315200" cy="731520"/>
                <a:chOff x="999641" y="2162014"/>
                <a:chExt cx="914400" cy="73152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70FBC9E-BDB4-D071-58F2-832BD9B6EEDC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〈17〉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7159C30-0C63-AED6-C710-7004885B4EDE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16)</a:t>
                  </a: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44F5725-3F1A-6FD7-EF53-E3138E6FF87F}"/>
                  </a:ext>
                </a:extLst>
              </p:cNvPr>
              <p:cNvGrpSpPr/>
              <p:nvPr/>
            </p:nvGrpSpPr>
            <p:grpSpPr>
              <a:xfrm>
                <a:off x="7772400" y="2286000"/>
                <a:ext cx="3657600" cy="731520"/>
                <a:chOff x="999641" y="2162014"/>
                <a:chExt cx="914400" cy="731520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544C019E-D523-9EAC-7DF1-8924FF915A25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〈18〉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1861514C-C761-A34B-E6E4-5623FB0B959B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12)</a:t>
                  </a:r>
                </a:p>
              </p:txBody>
            </p:sp>
          </p:grp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1A1BD5E-590B-89C5-EDDE-24A7CE708E60}"/>
                  </a:ext>
                </a:extLst>
              </p:cNvPr>
              <p:cNvCxnSpPr>
                <a:cxnSpLocks/>
                <a:stCxn id="53" idx="2"/>
                <a:endCxn id="50" idx="0"/>
              </p:cNvCxnSpPr>
              <p:nvPr/>
            </p:nvCxnSpPr>
            <p:spPr>
              <a:xfrm flipH="1">
                <a:off x="9601200" y="1920240"/>
                <a:ext cx="18288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C0BA626-A917-5F24-8E20-D56A58E9847B}"/>
                  </a:ext>
                </a:extLst>
              </p:cNvPr>
              <p:cNvGrpSpPr/>
              <p:nvPr/>
            </p:nvGrpSpPr>
            <p:grpSpPr>
              <a:xfrm>
                <a:off x="7772400" y="3383280"/>
                <a:ext cx="1828800" cy="731520"/>
                <a:chOff x="999641" y="2162014"/>
                <a:chExt cx="914400" cy="731520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F34C2163-7D45-159C-EA3D-414AAF894E7E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〈19〉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8B5A003-CD9B-B865-065F-0DA5978F1C63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10)</a:t>
                  </a:r>
                </a:p>
              </p:txBody>
            </p:sp>
          </p:grp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AF0EE5D0-0E35-477F-1E63-C4460E50C929}"/>
                  </a:ext>
                </a:extLst>
              </p:cNvPr>
              <p:cNvCxnSpPr>
                <a:cxnSpLocks/>
                <a:stCxn id="51" idx="2"/>
                <a:endCxn id="48" idx="0"/>
              </p:cNvCxnSpPr>
              <p:nvPr/>
            </p:nvCxnSpPr>
            <p:spPr>
              <a:xfrm flipH="1">
                <a:off x="8686800" y="3017520"/>
                <a:ext cx="9144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25706B5-59E2-B436-4B0B-3A5350C6A91C}"/>
                  </a:ext>
                </a:extLst>
              </p:cNvPr>
              <p:cNvGrpSpPr/>
              <p:nvPr/>
            </p:nvGrpSpPr>
            <p:grpSpPr>
              <a:xfrm>
                <a:off x="7772400" y="4480560"/>
                <a:ext cx="914400" cy="731520"/>
                <a:chOff x="999641" y="2162014"/>
                <a:chExt cx="914400" cy="73152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A3F1F97-C5DD-B35B-F099-A0EA0899824A}"/>
                    </a:ext>
                  </a:extLst>
                </p:cNvPr>
                <p:cNvSpPr/>
                <p:nvPr/>
              </p:nvSpPr>
              <p:spPr>
                <a:xfrm>
                  <a:off x="999641" y="2162014"/>
                  <a:ext cx="914400" cy="365760"/>
                </a:xfrm>
                <a:prstGeom prst="rect">
                  <a:avLst/>
                </a:prstGeom>
                <a:solidFill>
                  <a:srgbClr val="7030A0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1"/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〈20〉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B18BBEF3-766C-A137-5E79-8D609094CCB5}"/>
                    </a:ext>
                  </a:extLst>
                </p:cNvPr>
                <p:cNvSpPr/>
                <p:nvPr/>
              </p:nvSpPr>
              <p:spPr>
                <a:xfrm>
                  <a:off x="999641" y="2527774"/>
                  <a:ext cx="914400" cy="365760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cs typeface="Arial" panose="020B0604020202020204" pitchFamily="34" charset="0"/>
                    </a:rPr>
                    <a:t>[8, 9)</a:t>
                  </a:r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3B523FD8-01C8-6139-4211-F480CED525F7}"/>
                  </a:ext>
                </a:extLst>
              </p:cNvPr>
              <p:cNvCxnSpPr>
                <a:cxnSpLocks/>
                <a:stCxn id="49" idx="2"/>
                <a:endCxn id="46" idx="0"/>
              </p:cNvCxnSpPr>
              <p:nvPr/>
            </p:nvCxnSpPr>
            <p:spPr>
              <a:xfrm flipH="1">
                <a:off x="8229600" y="4114800"/>
                <a:ext cx="457200" cy="365760"/>
              </a:xfrm>
              <a:prstGeom prst="straightConnector1">
                <a:avLst/>
              </a:prstGeom>
              <a:ln w="28575">
                <a:solidFill>
                  <a:schemeClr val="tx2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FC2574-D525-232B-449B-1E81C18D5C85}"/>
                </a:ext>
              </a:extLst>
            </p:cNvPr>
            <p:cNvGrpSpPr/>
            <p:nvPr/>
          </p:nvGrpSpPr>
          <p:grpSpPr>
            <a:xfrm>
              <a:off x="9138803" y="3434400"/>
              <a:ext cx="2958120" cy="1430276"/>
              <a:chOff x="9138803" y="3434400"/>
              <a:chExt cx="2958120" cy="1430276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9602DA2D-8139-D564-1A0D-A3588A3AD769}"/>
                  </a:ext>
                </a:extLst>
              </p:cNvPr>
              <p:cNvGrpSpPr/>
              <p:nvPr/>
            </p:nvGrpSpPr>
            <p:grpSpPr>
              <a:xfrm>
                <a:off x="9478214" y="4118212"/>
                <a:ext cx="2616214" cy="746464"/>
                <a:chOff x="12344400" y="4325112"/>
                <a:chExt cx="3195229" cy="911670"/>
              </a:xfrm>
            </p:grpSpPr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E9C19683-E2EE-0587-E628-1BE4BFD49EA2}"/>
                    </a:ext>
                  </a:extLst>
                </p:cNvPr>
                <p:cNvGrpSpPr/>
                <p:nvPr/>
              </p:nvGrpSpPr>
              <p:grpSpPr>
                <a:xfrm>
                  <a:off x="12344400" y="4602798"/>
                  <a:ext cx="3193380" cy="365760"/>
                  <a:chOff x="12484608" y="3553968"/>
                  <a:chExt cx="3193380" cy="365760"/>
                </a:xfrm>
              </p:grpSpPr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03DDEA6E-43BE-60C6-B962-0E1F4CD6F2A7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F9010E2B-ECC8-B148-3B4C-15480DB881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r>
                          <a:rPr lang="en-US" sz="16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Helvetica" pitchFamily="2" charset="0"/>
                            <a:cs typeface="Arial" panose="020B0604020202020204" pitchFamily="34" charset="0"/>
                          </a:rPr>
                          <a:t>Intermediate nodes </a:t>
                        </a:r>
                        <a14:m>
                          <m:oMath xmlns:m="http://schemas.openxmlformats.org/officeDocument/2006/math">
                            <m:r>
                              <a:rPr lang="en-US" sz="160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ℳ</m:t>
                            </m:r>
                          </m:oMath>
                        </a14:m>
                        <a:endParaRPr lang="en-US" sz="16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itchFamily="2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5" name="Rectangle 94">
                        <a:extLst>
                          <a:ext uri="{FF2B5EF4-FFF2-40B4-BE49-F238E27FC236}">
                            <a16:creationId xmlns:a16="http://schemas.microsoft.com/office/drawing/2014/main" id="{F9010E2B-ECC8-B148-3B4C-15480DB881A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l="-1695" t="-12500" b="-33333"/>
                        </a:stretch>
                      </a:blipFill>
                      <a:ln w="28575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139ADF31-80E3-DFE3-1322-9DE6DD9E560A}"/>
                    </a:ext>
                  </a:extLst>
                </p:cNvPr>
                <p:cNvGrpSpPr/>
                <p:nvPr/>
              </p:nvGrpSpPr>
              <p:grpSpPr>
                <a:xfrm>
                  <a:off x="12344400" y="4871022"/>
                  <a:ext cx="3193380" cy="365760"/>
                  <a:chOff x="12484608" y="3553968"/>
                  <a:chExt cx="3193380" cy="365760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FA7A463D-EE06-DF5B-83D6-700B063587B9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4F3250CD-265F-1BF1-29A1-2068C51250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r>
                          <a:rPr lang="en-US" sz="16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Helvetica" pitchFamily="2" charset="0"/>
                            <a:cs typeface="Arial" panose="020B0604020202020204" pitchFamily="34" charset="0"/>
                          </a:rPr>
                          <a:t>Leaf nodes </a:t>
                        </a:r>
                        <a14:m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ℒ</m:t>
                            </m:r>
                          </m:oMath>
                        </a14:m>
                        <a:endParaRPr lang="en-US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itchFamily="2" charset="0"/>
                          <a:ea typeface="Cambria Math" panose="02040503050406030204" pitchFamily="18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3" name="Rectangle 92">
                        <a:extLst>
                          <a:ext uri="{FF2B5EF4-FFF2-40B4-BE49-F238E27FC236}">
                            <a16:creationId xmlns:a16="http://schemas.microsoft.com/office/drawing/2014/main" id="{4F3250CD-265F-1BF1-29A1-2068C512505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7904" y="3553968"/>
                        <a:ext cx="2730084" cy="36576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1695" t="-12000" b="-28000"/>
                        </a:stretch>
                      </a:blipFill>
                      <a:ln w="28575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8A279827-5A00-9B28-123C-8255608305F2}"/>
                    </a:ext>
                  </a:extLst>
                </p:cNvPr>
                <p:cNvGrpSpPr/>
                <p:nvPr/>
              </p:nvGrpSpPr>
              <p:grpSpPr>
                <a:xfrm>
                  <a:off x="12344400" y="4325112"/>
                  <a:ext cx="3195229" cy="365760"/>
                  <a:chOff x="12484608" y="3553968"/>
                  <a:chExt cx="3195229" cy="365760"/>
                </a:xfrm>
              </p:grpSpPr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EB8719E6-B2C6-1E56-DCFB-4C735A52DF27}"/>
                      </a:ext>
                    </a:extLst>
                  </p:cNvPr>
                  <p:cNvSpPr/>
                  <p:nvPr/>
                </p:nvSpPr>
                <p:spPr>
                  <a:xfrm>
                    <a:off x="12484608" y="3675888"/>
                    <a:ext cx="438912" cy="146304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1" name="Rectangle 90">
                        <a:extLst>
                          <a:ext uri="{FF2B5EF4-FFF2-40B4-BE49-F238E27FC236}">
                            <a16:creationId xmlns:a16="http://schemas.microsoft.com/office/drawing/2014/main" id="{3E543849-3FCB-12DD-76DD-A6444CCC4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47904" y="3553968"/>
                        <a:ext cx="2731933" cy="36576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r>
                          <a:rPr lang="en-US" sz="1600" dirty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Helvetica" pitchFamily="2" charset="0"/>
                            <a:cs typeface="Arial" panose="020B0604020202020204" pitchFamily="34" charset="0"/>
                          </a:rPr>
                          <a:t>Placeholder nodes </a:t>
                        </a:r>
                        <a14:m>
                          <m:oMath xmlns:m="http://schemas.openxmlformats.org/officeDocument/2006/math">
                            <m:r>
                              <a:rPr lang="en-US" sz="1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𝒫</m:t>
                            </m:r>
                          </m:oMath>
                        </a14:m>
                        <a:endParaRPr lang="en-US" sz="16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itchFamily="2" charset="0"/>
                          <a:ea typeface="Cambria Math" panose="02040503050406030204" pitchFamily="18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1" name="Rectangle 90">
                        <a:extLst>
                          <a:ext uri="{FF2B5EF4-FFF2-40B4-BE49-F238E27FC236}">
                            <a16:creationId xmlns:a16="http://schemas.microsoft.com/office/drawing/2014/main" id="{3E543849-3FCB-12DD-76DD-A6444CCC4B6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2947904" y="3553968"/>
                        <a:ext cx="2731933" cy="36576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1695" t="-12000" b="-28000"/>
                        </a:stretch>
                      </a:blipFill>
                      <a:ln w="28575"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321AE77-E138-CC3D-EB7A-39151239C5AD}"/>
                      </a:ext>
                    </a:extLst>
                  </p:cNvPr>
                  <p:cNvSpPr/>
                  <p:nvPr/>
                </p:nvSpPr>
                <p:spPr>
                  <a:xfrm>
                    <a:off x="9860050" y="3668992"/>
                    <a:ext cx="2232864" cy="2994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1600" dirty="0">
                        <a:solidFill>
                          <a:schemeClr val="bg2">
                            <a:lumMod val="25000"/>
                          </a:schemeClr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Time range of node </a:t>
                    </a:r>
                    <a14:m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oMath>
                    </a14:m>
                    <a:endParaRPr lang="en-US" sz="1600" b="0" dirty="0">
                      <a:solidFill>
                        <a:schemeClr val="bg2">
                          <a:lumMod val="25000"/>
                        </a:schemeClr>
                      </a:solidFill>
                      <a:latin typeface="Helvetica" pitchFamily="2" charset="0"/>
                      <a:ea typeface="Cambria Math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321AE77-E138-CC3D-EB7A-39151239C5A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60050" y="3668992"/>
                    <a:ext cx="2232864" cy="29948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95" t="-12500" b="-33333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DEE36717-59D8-4482-85C3-DEE1BE8FB1D6}"/>
                  </a:ext>
                </a:extLst>
              </p:cNvPr>
              <p:cNvSpPr/>
              <p:nvPr/>
            </p:nvSpPr>
            <p:spPr>
              <a:xfrm>
                <a:off x="9857554" y="3444382"/>
                <a:ext cx="2239369" cy="299480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600" dirty="0">
                    <a:solidFill>
                      <a:schemeClr val="bg2">
                        <a:lumMod val="25000"/>
                      </a:schemeClr>
                    </a:solidFill>
                    <a:latin typeface="Helvetica" pitchFamily="2" charset="0"/>
                    <a:cs typeface="Arial" panose="020B0604020202020204" pitchFamily="34" charset="0"/>
                  </a:rPr>
                  <a:t>Node number</a:t>
                </a:r>
                <a:endParaRPr lang="en-US" sz="1600" b="0" dirty="0">
                  <a:solidFill>
                    <a:schemeClr val="bg2">
                      <a:lumMod val="25000"/>
                    </a:schemeClr>
                  </a:solidFill>
                  <a:latin typeface="Helvetica" pitchFamily="2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CB196E8F-0D6D-8C76-6E06-7ED1BCE078B0}"/>
                      </a:ext>
                    </a:extLst>
                  </p:cNvPr>
                  <p:cNvSpPr/>
                  <p:nvPr/>
                </p:nvSpPr>
                <p:spPr>
                  <a:xfrm>
                    <a:off x="9138803" y="3434400"/>
                    <a:ext cx="1038197" cy="2994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>
                        <a:solidFill>
                          <a:srgbClr val="002060"/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〈</a:t>
                    </a:r>
                    <a14:m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oMath>
                    </a14:m>
                    <a:r>
                      <a:rPr lang="en-US" sz="1600" dirty="0">
                        <a:solidFill>
                          <a:srgbClr val="002060"/>
                        </a:solidFill>
                        <a:latin typeface="Helvetica" pitchFamily="2" charset="0"/>
                        <a:cs typeface="Arial" panose="020B0604020202020204" pitchFamily="34" charset="0"/>
                      </a:rPr>
                      <a:t>〉</a:t>
                    </a:r>
                  </a:p>
                </p:txBody>
              </p:sp>
            </mc:Choice>
            <mc:Fallback xmlns=""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CB196E8F-0D6D-8C76-6E06-7ED1BCE078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38803" y="3434400"/>
                    <a:ext cx="1038197" cy="29948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2000" b="-28000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81266D3-F6A4-AB2D-94AE-8E130676B7F8}"/>
                      </a:ext>
                    </a:extLst>
                  </p:cNvPr>
                  <p:cNvSpPr/>
                  <p:nvPr/>
                </p:nvSpPr>
                <p:spPr>
                  <a:xfrm>
                    <a:off x="9168751" y="3659010"/>
                    <a:ext cx="1038197" cy="299480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ctrlP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𝑣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600" dirty="0">
                      <a:solidFill>
                        <a:srgbClr val="002060"/>
                      </a:solidFill>
                      <a:latin typeface="Helvetica" pitchFamily="2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681266D3-F6A4-AB2D-94AE-8E130676B7F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8751" y="3659010"/>
                    <a:ext cx="1038197" cy="29948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91340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8980</TotalTime>
  <Words>2760</Words>
  <Application>Microsoft Macintosh PowerPoint</Application>
  <PresentationFormat>Widescreen</PresentationFormat>
  <Paragraphs>483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Helvetica</vt:lpstr>
      <vt:lpstr>Wingdings</vt:lpstr>
      <vt:lpstr>Office Theme</vt:lpstr>
      <vt:lpstr>Efficiency in Machine Learning via Tensor Decomposition Range Queries and More</vt:lpstr>
      <vt:lpstr>Range Queries over Tensor Streams</vt:lpstr>
      <vt:lpstr>Range Queries over Tensor Streams</vt:lpstr>
      <vt:lpstr>Preliminaries: Tensor Operations [1]</vt:lpstr>
      <vt:lpstr>Preliminaries: Tucker Decomposition</vt:lpstr>
      <vt:lpstr>Problem Definition</vt:lpstr>
      <vt:lpstr>Design Goals</vt:lpstr>
      <vt:lpstr>Contents</vt:lpstr>
      <vt:lpstr>Proposed Stream Segment Tree (SST)</vt:lpstr>
      <vt:lpstr>Hit Set of a Range Query</vt:lpstr>
      <vt:lpstr>Preprocessing</vt:lpstr>
      <vt:lpstr>Contents</vt:lpstr>
      <vt:lpstr>Approximating a Subtensor Decomposition </vt:lpstr>
      <vt:lpstr>Partial Hits &amp; Hit Set Pruning</vt:lpstr>
      <vt:lpstr>Optimally Pruning the Hit Set</vt:lpstr>
      <vt:lpstr>Stitching Subtensor Decompositions</vt:lpstr>
      <vt:lpstr>Matricization of the Temporal Mode</vt:lpstr>
      <vt:lpstr>Matricization of Non-Temporal Modes</vt:lpstr>
      <vt:lpstr>Appending a Tensor Slice</vt:lpstr>
      <vt:lpstr>Contents</vt:lpstr>
      <vt:lpstr>Experimental Setting</vt:lpstr>
      <vt:lpstr>Comparison in Latency of Range Queries</vt:lpstr>
      <vt:lpstr>Comparison in Error of Range Queries</vt:lpstr>
      <vt:lpstr>Comparison in Efficiency of Stream Updates</vt:lpstr>
      <vt:lpstr>Contents</vt:lpstr>
      <vt:lpstr>Conclusion</vt:lpstr>
      <vt:lpstr>How Efficient is LLM Generated Code? A Rigorous &amp; High-Standard Benchmark</vt:lpstr>
      <vt:lpstr>How Efficient is LLM-Generated Code?</vt:lpstr>
      <vt:lpstr>Proposed Level-Based Evaluation</vt:lpstr>
      <vt:lpstr>Efficiency Score of a Code Sample</vt:lpstr>
      <vt:lpstr>Efficiency Metric for an LLM</vt:lpstr>
      <vt:lpstr>Benchmark Development</vt:lpstr>
      <vt:lpstr>Main Results (Truncated)</vt:lpstr>
      <vt:lpstr>Evaluation on Two Subsets (Truncated)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Qiu, Ruizhong</dc:creator>
  <cp:lastModifiedBy>Qiu, Ruizhong</cp:lastModifiedBy>
  <cp:revision>2916</cp:revision>
  <dcterms:created xsi:type="dcterms:W3CDTF">2023-06-21T06:23:44Z</dcterms:created>
  <dcterms:modified xsi:type="dcterms:W3CDTF">2025-05-21T18:57:16Z</dcterms:modified>
</cp:coreProperties>
</file>